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8288000" cy="10287000"/>
  <p:notesSz cx="6858000" cy="9144000"/>
  <p:embeddedFontLst>
    <p:embeddedFont>
      <p:font typeface="Forum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circle/>
      </p:transition>
    </mc:Choice>
    <mc:Fallback xmlns="">
      <p:transition spd="slow" advClick="0" advTm="6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circle/>
      </p:transition>
    </mc:Choice>
    <mc:Fallback xmlns="">
      <p:transition spd="slow" advClick="0" advTm="600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5628" t="-18677" b="-1867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257800" y="1882623"/>
            <a:ext cx="13030200" cy="2821285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 spc="249" dirty="0" err="1">
                <a:solidFill>
                  <a:srgbClr val="FFFFFF"/>
                </a:solidFill>
                <a:latin typeface="Forum"/>
              </a:rPr>
              <a:t>Dobriša</a:t>
            </a:r>
            <a:r>
              <a:rPr lang="en-US" sz="9999" spc="249" dirty="0">
                <a:solidFill>
                  <a:srgbClr val="FFFFFF"/>
                </a:solidFill>
                <a:latin typeface="Forum"/>
              </a:rPr>
              <a:t> </a:t>
            </a:r>
            <a:r>
              <a:rPr lang="en-US" sz="9999" spc="249" dirty="0" err="1">
                <a:solidFill>
                  <a:srgbClr val="FFFFFF"/>
                </a:solidFill>
                <a:latin typeface="Forum"/>
              </a:rPr>
              <a:t>Cesarić</a:t>
            </a:r>
            <a:r>
              <a:rPr lang="en-US" sz="9999" spc="249" dirty="0">
                <a:solidFill>
                  <a:srgbClr val="FFFFFF"/>
                </a:solidFill>
                <a:latin typeface="Forum"/>
              </a:rPr>
              <a:t>, </a:t>
            </a:r>
            <a:endParaRPr lang="hr-HR" sz="9999" spc="249" dirty="0">
              <a:solidFill>
                <a:srgbClr val="FFFFFF"/>
              </a:solidFill>
              <a:latin typeface="Forum"/>
            </a:endParaRPr>
          </a:p>
          <a:p>
            <a:pPr algn="ctr">
              <a:lnSpc>
                <a:spcPts val="10999"/>
              </a:lnSpc>
            </a:pPr>
            <a:r>
              <a:rPr lang="en-US" sz="9999" spc="249" dirty="0" err="1">
                <a:solidFill>
                  <a:srgbClr val="FFFFFF"/>
                </a:solidFill>
                <a:latin typeface="Forum"/>
              </a:rPr>
              <a:t>Pjesme</a:t>
            </a:r>
            <a:endParaRPr lang="en-US" sz="9999" spc="249" dirty="0">
              <a:solidFill>
                <a:srgbClr val="FFFFFF"/>
              </a:solidFill>
              <a:latin typeface="For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543800" y="8464001"/>
            <a:ext cx="9976724" cy="1043819"/>
          </a:xfrm>
          <a:prstGeom prst="rect">
            <a:avLst/>
          </a:prstGeom>
          <a:solidFill>
            <a:schemeClr val="tx1">
              <a:alpha val="27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48"/>
              </a:lnSpc>
            </a:pPr>
            <a:r>
              <a:rPr lang="en-US" sz="7200" spc="182" dirty="0" err="1">
                <a:solidFill>
                  <a:srgbClr val="FFFFFF"/>
                </a:solidFill>
                <a:latin typeface="Forum"/>
              </a:rPr>
              <a:t>Jakšić</a:t>
            </a:r>
            <a:r>
              <a:rPr lang="en-US" sz="7200" spc="182" dirty="0">
                <a:solidFill>
                  <a:srgbClr val="FFFFFF"/>
                </a:solidFill>
                <a:latin typeface="Forum"/>
              </a:rPr>
              <a:t>, 22. </a:t>
            </a:r>
            <a:r>
              <a:rPr lang="en-US" sz="7200" spc="182" dirty="0" err="1">
                <a:solidFill>
                  <a:srgbClr val="FFFFFF"/>
                </a:solidFill>
                <a:latin typeface="Forum"/>
              </a:rPr>
              <a:t>prosinca</a:t>
            </a:r>
            <a:r>
              <a:rPr lang="en-US" sz="7200" spc="182" dirty="0">
                <a:solidFill>
                  <a:srgbClr val="FFFFFF"/>
                </a:solidFill>
                <a:latin typeface="Forum"/>
              </a:rPr>
              <a:t> 2023.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72730" y="7375473"/>
            <a:ext cx="7318863" cy="1085682"/>
          </a:xfrm>
          <a:prstGeom prst="rect">
            <a:avLst/>
          </a:prstGeom>
          <a:solidFill>
            <a:schemeClr val="tx1">
              <a:alpha val="27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04"/>
              </a:lnSpc>
            </a:pPr>
            <a:r>
              <a:rPr lang="en-US" sz="7200" spc="197" dirty="0">
                <a:solidFill>
                  <a:srgbClr val="FFFFFF"/>
                </a:solidFill>
                <a:latin typeface="Forum"/>
              </a:rPr>
              <a:t>Petra </a:t>
            </a:r>
            <a:r>
              <a:rPr lang="en-US" sz="7200" spc="197" dirty="0" err="1">
                <a:solidFill>
                  <a:srgbClr val="FFFFFF"/>
                </a:solidFill>
                <a:latin typeface="Forum"/>
              </a:rPr>
              <a:t>Pecko</a:t>
            </a:r>
            <a:r>
              <a:rPr lang="en-US" sz="7200" spc="197" dirty="0">
                <a:solidFill>
                  <a:srgbClr val="FFFFFF"/>
                </a:solidFill>
                <a:latin typeface="Forum"/>
              </a:rPr>
              <a:t>, 7.b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50796"/>
            <a:ext cx="18288000" cy="10737796"/>
          </a:xfrm>
          <a:custGeom>
            <a:avLst/>
            <a:gdLst/>
            <a:ahLst/>
            <a:cxnLst/>
            <a:rect l="l" t="t" r="r" b="b"/>
            <a:pathLst>
              <a:path w="18288000" h="10737796">
                <a:moveTo>
                  <a:pt x="0" y="0"/>
                </a:moveTo>
                <a:lnTo>
                  <a:pt x="18288000" y="0"/>
                </a:lnTo>
                <a:lnTo>
                  <a:pt x="18288000" y="10737796"/>
                </a:lnTo>
                <a:lnTo>
                  <a:pt x="0" y="107377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636" b="-8835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1028700" y="800100"/>
            <a:ext cx="17259300" cy="143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en-US" sz="9999" spc="249" dirty="0" err="1">
                <a:solidFill>
                  <a:srgbClr val="FFFFFF"/>
                </a:solidFill>
                <a:latin typeface="Forum"/>
              </a:rPr>
              <a:t>Zašto</a:t>
            </a:r>
            <a:r>
              <a:rPr lang="en-US" sz="9999" spc="249" dirty="0">
                <a:solidFill>
                  <a:srgbClr val="FFFFFF"/>
                </a:solidFill>
                <a:latin typeface="Forum"/>
              </a:rPr>
              <a:t> </a:t>
            </a:r>
            <a:r>
              <a:rPr lang="en-US" sz="9999" spc="249" dirty="0" err="1">
                <a:solidFill>
                  <a:srgbClr val="FFFFFF"/>
                </a:solidFill>
                <a:latin typeface="Forum"/>
              </a:rPr>
              <a:t>ti</a:t>
            </a:r>
            <a:r>
              <a:rPr lang="en-US" sz="9999" spc="249" dirty="0">
                <a:solidFill>
                  <a:srgbClr val="FFFFFF"/>
                </a:solidFill>
                <a:latin typeface="Forum"/>
              </a:rPr>
              <a:t> </a:t>
            </a:r>
            <a:r>
              <a:rPr lang="en-US" sz="9999" spc="249" dirty="0" err="1">
                <a:solidFill>
                  <a:srgbClr val="FFFFFF"/>
                </a:solidFill>
                <a:latin typeface="Forum"/>
              </a:rPr>
              <a:t>bude</a:t>
            </a:r>
            <a:r>
              <a:rPr lang="en-US" sz="9999" spc="249" dirty="0">
                <a:solidFill>
                  <a:srgbClr val="FFFFFF"/>
                </a:solidFill>
                <a:latin typeface="Forum"/>
              </a:rPr>
              <a:t> </a:t>
            </a:r>
            <a:r>
              <a:rPr lang="en-US" sz="9999" spc="249" dirty="0" err="1">
                <a:solidFill>
                  <a:srgbClr val="FFFFFF"/>
                </a:solidFill>
                <a:latin typeface="Forum"/>
              </a:rPr>
              <a:t>odjedanput</a:t>
            </a:r>
            <a:r>
              <a:rPr lang="en-US" sz="9999" spc="249" dirty="0">
                <a:solidFill>
                  <a:srgbClr val="FFFFFF"/>
                </a:solidFill>
                <a:latin typeface="Forum"/>
              </a:rPr>
              <a:t> </a:t>
            </a:r>
            <a:r>
              <a:rPr lang="en-US" sz="9999" spc="249" dirty="0" err="1">
                <a:solidFill>
                  <a:srgbClr val="FFFFFF"/>
                </a:solidFill>
                <a:latin typeface="Forum"/>
              </a:rPr>
              <a:t>žao</a:t>
            </a:r>
            <a:r>
              <a:rPr lang="en-US" sz="9999" spc="249" dirty="0">
                <a:solidFill>
                  <a:srgbClr val="FFFFFF"/>
                </a:solidFill>
                <a:latin typeface="Forum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9546532" cy="17181106"/>
          </a:xfrm>
          <a:custGeom>
            <a:avLst/>
            <a:gdLst/>
            <a:ahLst/>
            <a:cxnLst/>
            <a:rect l="l" t="t" r="r" b="b"/>
            <a:pathLst>
              <a:path w="19546532" h="17181106">
                <a:moveTo>
                  <a:pt x="0" y="0"/>
                </a:moveTo>
                <a:lnTo>
                  <a:pt x="19546532" y="0"/>
                </a:lnTo>
                <a:lnTo>
                  <a:pt x="19546532" y="17181106"/>
                </a:lnTo>
                <a:lnTo>
                  <a:pt x="0" y="171811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1433" b="-31091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1028700" y="800100"/>
            <a:ext cx="16230600" cy="143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 spc="249" dirty="0" err="1">
                <a:solidFill>
                  <a:srgbClr val="222222"/>
                </a:solidFill>
                <a:latin typeface="Forum"/>
              </a:rPr>
              <a:t>Biografija</a:t>
            </a:r>
            <a:endParaRPr lang="en-US" sz="9999" spc="249" dirty="0">
              <a:solidFill>
                <a:srgbClr val="222222"/>
              </a:solidFill>
              <a:latin typeface="Foru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7175" y="5155324"/>
            <a:ext cx="17773650" cy="4575049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marL="889336" lvl="1" indent="-444668">
              <a:lnSpc>
                <a:spcPts val="4531"/>
              </a:lnSpc>
              <a:buFont typeface="Arial"/>
              <a:buChar char="•"/>
            </a:pP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Dobriša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Cesarić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rođen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hr-HR" sz="4119" spc="102" dirty="0">
                <a:solidFill>
                  <a:srgbClr val="000000"/>
                </a:solidFill>
                <a:latin typeface="Forum"/>
              </a:rPr>
              <a:t>je 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10.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siječnja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1902.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godine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u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Slavonskoj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Požegi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.</a:t>
            </a:r>
          </a:p>
          <a:p>
            <a:pPr marL="889336" lvl="1" indent="-444668">
              <a:lnSpc>
                <a:spcPts val="4531"/>
              </a:lnSpc>
              <a:buFont typeface="Arial"/>
              <a:buChar char="•"/>
            </a:pP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Osnovnu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školu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završio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hr-HR" sz="4119" spc="102" dirty="0">
                <a:solidFill>
                  <a:srgbClr val="000000"/>
                </a:solidFill>
                <a:latin typeface="Forum"/>
              </a:rPr>
              <a:t>je 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u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Zagrebu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gdje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je bio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jedan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od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najboljih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učenika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.</a:t>
            </a:r>
          </a:p>
          <a:p>
            <a:pPr marL="889336" lvl="1" indent="-444668">
              <a:lnSpc>
                <a:spcPts val="4531"/>
              </a:lnSpc>
              <a:buFont typeface="Arial"/>
              <a:buChar char="•"/>
            </a:pP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Tijekom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Drugog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svjetskog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rata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obitelj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se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preselila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u Zagreb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gdje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je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završio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srednju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školu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i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upisao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pravni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fakultet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1920.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godine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.</a:t>
            </a:r>
          </a:p>
          <a:p>
            <a:pPr marL="889336" lvl="1" indent="-444668">
              <a:lnSpc>
                <a:spcPts val="4531"/>
              </a:lnSpc>
              <a:buFont typeface="Arial"/>
              <a:buChar char="•"/>
            </a:pPr>
            <a:r>
              <a:rPr lang="en-US" sz="4119" spc="102" dirty="0">
                <a:solidFill>
                  <a:srgbClr val="000000"/>
                </a:solidFill>
                <a:latin typeface="Forum"/>
              </a:rPr>
              <a:t>1921.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godine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upisao</a:t>
            </a:r>
            <a:r>
              <a:rPr lang="hr-HR" sz="4119" spc="102" dirty="0">
                <a:solidFill>
                  <a:srgbClr val="000000"/>
                </a:solidFill>
                <a:latin typeface="Forum"/>
              </a:rPr>
              <a:t> je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i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filozofski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fakultet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.</a:t>
            </a:r>
          </a:p>
          <a:p>
            <a:pPr marL="889336" lvl="1" indent="-444668">
              <a:lnSpc>
                <a:spcPts val="4531"/>
              </a:lnSpc>
              <a:buFont typeface="Arial"/>
              <a:buChar char="•"/>
            </a:pP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Roditelji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su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mu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voljeli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putovati</a:t>
            </a:r>
            <a:r>
              <a:rPr lang="hr-HR" sz="4119" spc="102" dirty="0">
                <a:solidFill>
                  <a:srgbClr val="000000"/>
                </a:solidFill>
                <a:latin typeface="Forum"/>
              </a:rPr>
              <a:t>,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stoga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su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ga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često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vodili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sa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sobom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gdje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se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rodila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njegova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ljubav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prema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lađama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,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prirodi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,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lijepim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mjestima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,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morima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,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rijekama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i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4119" spc="102" dirty="0" err="1">
                <a:solidFill>
                  <a:srgbClr val="000000"/>
                </a:solidFill>
                <a:latin typeface="Forum"/>
              </a:rPr>
              <a:t>jezerima</a:t>
            </a:r>
            <a:r>
              <a:rPr lang="en-US" sz="4119" spc="102" dirty="0">
                <a:solidFill>
                  <a:srgbClr val="000000"/>
                </a:solidFill>
                <a:latin typeface="Forum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31426" y="-1723593"/>
            <a:ext cx="19544692" cy="16616497"/>
          </a:xfrm>
          <a:custGeom>
            <a:avLst/>
            <a:gdLst/>
            <a:ahLst/>
            <a:cxnLst/>
            <a:rect l="l" t="t" r="r" b="b"/>
            <a:pathLst>
              <a:path w="19544692" h="16616497">
                <a:moveTo>
                  <a:pt x="0" y="0"/>
                </a:moveTo>
                <a:lnTo>
                  <a:pt x="19544692" y="0"/>
                </a:lnTo>
                <a:lnTo>
                  <a:pt x="19544692" y="16616497"/>
                </a:lnTo>
                <a:lnTo>
                  <a:pt x="0" y="166164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464" b="-46566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1028700" y="771525"/>
            <a:ext cx="16230600" cy="143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 spc="249" dirty="0" err="1">
                <a:solidFill>
                  <a:srgbClr val="000000"/>
                </a:solidFill>
                <a:latin typeface="Forum"/>
              </a:rPr>
              <a:t>Biografija</a:t>
            </a:r>
            <a:endParaRPr lang="en-US" sz="9999" spc="249" dirty="0">
              <a:solidFill>
                <a:srgbClr val="000000"/>
              </a:solidFill>
              <a:latin typeface="Foru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38012" y="3083696"/>
            <a:ext cx="16611975" cy="7001917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marL="822496" lvl="1" indent="-411248">
              <a:lnSpc>
                <a:spcPts val="4190"/>
              </a:lnSpc>
              <a:buFont typeface="Arial"/>
              <a:buChar char="•"/>
            </a:pPr>
            <a:r>
              <a:rPr lang="en-US" sz="3809" spc="95" dirty="0">
                <a:solidFill>
                  <a:srgbClr val="000000"/>
                </a:solidFill>
                <a:latin typeface="Forum"/>
              </a:rPr>
              <a:t>1929.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godine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oženio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je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Elzu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Šohaj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s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kojom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je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ostao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cijeli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život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.</a:t>
            </a:r>
          </a:p>
          <a:p>
            <a:pPr marL="822496" lvl="1" indent="-411248">
              <a:lnSpc>
                <a:spcPts val="4190"/>
              </a:lnSpc>
              <a:buFont typeface="Arial"/>
              <a:buChar char="•"/>
            </a:pPr>
            <a:r>
              <a:rPr lang="en-US" sz="3809" spc="95" dirty="0">
                <a:solidFill>
                  <a:srgbClr val="000000"/>
                </a:solidFill>
                <a:latin typeface="Forum"/>
              </a:rPr>
              <a:t>1954.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godine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je za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svoju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zbirku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pjesama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"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Osvijetljeni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put"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dobio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nagradu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Saveza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književnika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Jugoslavije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.</a:t>
            </a:r>
          </a:p>
          <a:p>
            <a:pPr marL="822496" lvl="1" indent="-411248">
              <a:lnSpc>
                <a:spcPts val="4190"/>
              </a:lnSpc>
              <a:buFont typeface="Arial"/>
              <a:buChar char="•"/>
            </a:pP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Mnogo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je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pio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, a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pokušao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je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izvršiti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i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samoubojstvo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.</a:t>
            </a:r>
          </a:p>
          <a:p>
            <a:pPr marL="822496" lvl="1" indent="-411248">
              <a:lnSpc>
                <a:spcPts val="4190"/>
              </a:lnSpc>
              <a:buFont typeface="Arial"/>
              <a:buChar char="•"/>
            </a:pPr>
            <a:endParaRPr lang="hr-HR" sz="3809" spc="95" dirty="0">
              <a:solidFill>
                <a:srgbClr val="000000"/>
              </a:solidFill>
              <a:latin typeface="Forum"/>
            </a:endParaRPr>
          </a:p>
          <a:p>
            <a:pPr marL="822496" lvl="1" indent="-411248">
              <a:lnSpc>
                <a:spcPts val="4190"/>
              </a:lnSpc>
              <a:buFont typeface="Arial"/>
              <a:buChar char="•"/>
            </a:pPr>
            <a:r>
              <a:rPr lang="en-US" sz="3809" spc="95" dirty="0">
                <a:solidFill>
                  <a:srgbClr val="000000"/>
                </a:solidFill>
                <a:latin typeface="Forum"/>
              </a:rPr>
              <a:t>Za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svog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života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napisao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je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više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od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stotinu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pjesama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, a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objavio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je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i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nekoliko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zbirki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: 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„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Lirika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”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, 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„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Spa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s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ena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svjetla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”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, 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„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Izabrani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stihovi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”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, 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„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Pjesme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”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, 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„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Knjiga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prepjeva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”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, 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„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Osvijetljeni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put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”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, 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„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Goli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časovi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”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, 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„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Proljeće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koje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nije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moje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”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, 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„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Izabrane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pjesme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”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,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zbirke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lirike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: 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„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Moj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prijatelju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”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(1966.)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,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„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Slap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”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(1970.), 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„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Izabrane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pjesme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”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(1973.), 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„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Pjesme</a:t>
            </a:r>
            <a:r>
              <a:rPr lang="hr-HR" sz="3809" spc="95">
                <a:solidFill>
                  <a:srgbClr val="000000"/>
                </a:solidFill>
                <a:latin typeface="Forum"/>
              </a:rPr>
              <a:t>: </a:t>
            </a:r>
            <a:r>
              <a:rPr lang="en-US" sz="3809" spc="95">
                <a:solidFill>
                  <a:srgbClr val="000000"/>
                </a:solidFill>
                <a:latin typeface="Forum"/>
              </a:rPr>
              <a:t>Memoarska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proza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”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(1976.)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i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„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Voćka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poslije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kiše</a:t>
            </a:r>
            <a:r>
              <a:rPr lang="hr-HR" sz="3809" spc="95" dirty="0">
                <a:solidFill>
                  <a:srgbClr val="000000"/>
                </a:solidFill>
                <a:latin typeface="Forum"/>
              </a:rPr>
              <a:t>”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(1978.) </a:t>
            </a:r>
          </a:p>
          <a:p>
            <a:pPr algn="ctr">
              <a:lnSpc>
                <a:spcPts val="4190"/>
              </a:lnSpc>
            </a:pPr>
            <a:endParaRPr lang="en-US" sz="3809" spc="95" dirty="0">
              <a:solidFill>
                <a:srgbClr val="000000"/>
              </a:solidFill>
              <a:latin typeface="Forum"/>
            </a:endParaRPr>
          </a:p>
          <a:p>
            <a:pPr marL="822496" lvl="1" indent="-411248">
              <a:lnSpc>
                <a:spcPts val="4190"/>
              </a:lnSpc>
              <a:buFont typeface="Arial"/>
              <a:buChar char="•"/>
            </a:pP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Umro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je u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Zagrebu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18.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prosinca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1980. u 79.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godini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, a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sahranjen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je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na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Mirogoju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 u </a:t>
            </a:r>
            <a:r>
              <a:rPr lang="en-US" sz="3809" spc="95" dirty="0" err="1">
                <a:solidFill>
                  <a:srgbClr val="000000"/>
                </a:solidFill>
                <a:latin typeface="Forum"/>
              </a:rPr>
              <a:t>Zagrebu</a:t>
            </a:r>
            <a:r>
              <a:rPr lang="en-US" sz="3809" spc="95" dirty="0">
                <a:solidFill>
                  <a:srgbClr val="000000"/>
                </a:solidFill>
                <a:latin typeface="Forum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1000">
        <p:circle/>
      </p:transition>
    </mc:Choice>
    <mc:Fallback xmlns="">
      <p:transition spd="slow" advClick="0" advTm="11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322572"/>
            <a:ext cx="8921608" cy="156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10"/>
              </a:lnSpc>
            </a:pPr>
            <a:r>
              <a:rPr lang="en-US" sz="10918" spc="272">
                <a:solidFill>
                  <a:srgbClr val="FFFFFF"/>
                </a:solidFill>
                <a:latin typeface="Forum"/>
              </a:rPr>
              <a:t>Svjetlo u dolini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3884406"/>
            <a:ext cx="1136142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  <p:sp>
        <p:nvSpPr>
          <p:cNvPr id="4" name="Freeform 4"/>
          <p:cNvSpPr/>
          <p:nvPr/>
        </p:nvSpPr>
        <p:spPr>
          <a:xfrm>
            <a:off x="-976153" y="-2523401"/>
            <a:ext cx="19647387" cy="14635070"/>
          </a:xfrm>
          <a:custGeom>
            <a:avLst/>
            <a:gdLst/>
            <a:ahLst/>
            <a:cxnLst/>
            <a:rect l="l" t="t" r="r" b="b"/>
            <a:pathLst>
              <a:path w="19647387" h="14635070">
                <a:moveTo>
                  <a:pt x="0" y="0"/>
                </a:moveTo>
                <a:lnTo>
                  <a:pt x="19647387" y="0"/>
                </a:lnTo>
                <a:lnTo>
                  <a:pt x="19647387" y="14635070"/>
                </a:lnTo>
                <a:lnTo>
                  <a:pt x="0" y="14635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75" t="-6151" b="-2228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5" name="AutoShape 5"/>
          <p:cNvSpPr/>
          <p:nvPr/>
        </p:nvSpPr>
        <p:spPr>
          <a:xfrm>
            <a:off x="7162800" y="3884406"/>
            <a:ext cx="9833685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  <p:sp>
        <p:nvSpPr>
          <p:cNvPr id="6" name="TextBox 6"/>
          <p:cNvSpPr txBox="1"/>
          <p:nvPr/>
        </p:nvSpPr>
        <p:spPr>
          <a:xfrm>
            <a:off x="6464062" y="2171700"/>
            <a:ext cx="11231159" cy="1431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 spc="249" dirty="0" err="1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Forum"/>
              </a:rPr>
              <a:t>Svjetlo</a:t>
            </a:r>
            <a:r>
              <a:rPr lang="en-US" sz="9999" spc="249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Forum"/>
              </a:rPr>
              <a:t> u </a:t>
            </a:r>
            <a:r>
              <a:rPr lang="en-US" sz="9999" spc="249" dirty="0" err="1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Forum"/>
              </a:rPr>
              <a:t>dolini</a:t>
            </a:r>
            <a:endParaRPr lang="en-US" sz="9999" spc="249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For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briša Cesarić - Svjetlo u dolini Svjetalce jedno gori u daljini: Jedino svjetlo  u noćnoj dolini: I trepti nježno. Tako milo Ko da se smiješi. Ali gle! već  se skrilo. Ugasilo se.">
            <a:extLst>
              <a:ext uri="{FF2B5EF4-FFF2-40B4-BE49-F238E27FC236}">
                <a16:creationId xmlns:a16="http://schemas.microsoft.com/office/drawing/2014/main" id="{F1CDAD4B-3ABB-D282-83ED-ED2588B0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2171700"/>
            <a:ext cx="18278475" cy="136912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3" name="TextBox 3"/>
          <p:cNvSpPr txBox="1"/>
          <p:nvPr/>
        </p:nvSpPr>
        <p:spPr>
          <a:xfrm>
            <a:off x="990600" y="2247900"/>
            <a:ext cx="15185198" cy="2613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94"/>
              </a:lnSpc>
            </a:pPr>
            <a:r>
              <a:rPr lang="en-US" sz="9267" spc="231" dirty="0" err="1">
                <a:solidFill>
                  <a:srgbClr val="FFFFFF"/>
                </a:solidFill>
                <a:latin typeface="Forum"/>
              </a:rPr>
              <a:t>Svjetalce</a:t>
            </a:r>
            <a:r>
              <a:rPr lang="en-US" sz="9267" spc="231" dirty="0">
                <a:solidFill>
                  <a:srgbClr val="FFFFFF"/>
                </a:solidFill>
                <a:latin typeface="Forum"/>
              </a:rPr>
              <a:t> </a:t>
            </a:r>
            <a:r>
              <a:rPr lang="en-US" sz="9267" spc="231" dirty="0" err="1">
                <a:solidFill>
                  <a:srgbClr val="FFFFFF"/>
                </a:solidFill>
                <a:latin typeface="Forum"/>
              </a:rPr>
              <a:t>jedno</a:t>
            </a:r>
            <a:r>
              <a:rPr lang="en-US" sz="9267" spc="231" dirty="0">
                <a:solidFill>
                  <a:srgbClr val="FFFFFF"/>
                </a:solidFill>
                <a:latin typeface="Forum"/>
              </a:rPr>
              <a:t> gori u </a:t>
            </a:r>
            <a:r>
              <a:rPr lang="en-US" sz="9267" spc="231" dirty="0" err="1">
                <a:solidFill>
                  <a:srgbClr val="FFFFFF"/>
                </a:solidFill>
                <a:latin typeface="Forum"/>
              </a:rPr>
              <a:t>daljini</a:t>
            </a:r>
            <a:r>
              <a:rPr lang="en-US" sz="9267" spc="231" dirty="0">
                <a:solidFill>
                  <a:srgbClr val="FFFFFF"/>
                </a:solidFill>
                <a:latin typeface="Forum"/>
              </a:rPr>
              <a:t>:</a:t>
            </a:r>
          </a:p>
          <a:p>
            <a:pPr>
              <a:lnSpc>
                <a:spcPts val="10194"/>
              </a:lnSpc>
            </a:pPr>
            <a:r>
              <a:rPr lang="en-US" sz="9267" spc="231" dirty="0" err="1">
                <a:solidFill>
                  <a:srgbClr val="FFFFFF"/>
                </a:solidFill>
                <a:latin typeface="Forum"/>
              </a:rPr>
              <a:t>Jedino</a:t>
            </a:r>
            <a:r>
              <a:rPr lang="en-US" sz="9267" spc="231" dirty="0">
                <a:solidFill>
                  <a:srgbClr val="FFFFFF"/>
                </a:solidFill>
                <a:latin typeface="Forum"/>
              </a:rPr>
              <a:t> </a:t>
            </a:r>
            <a:r>
              <a:rPr lang="en-US" sz="9267" spc="231" dirty="0" err="1">
                <a:solidFill>
                  <a:srgbClr val="FFFFFF"/>
                </a:solidFill>
                <a:latin typeface="Forum"/>
              </a:rPr>
              <a:t>svjetlo</a:t>
            </a:r>
            <a:r>
              <a:rPr lang="en-US" sz="9267" spc="231" dirty="0">
                <a:solidFill>
                  <a:srgbClr val="FFFFFF"/>
                </a:solidFill>
                <a:latin typeface="Forum"/>
              </a:rPr>
              <a:t> u </a:t>
            </a:r>
            <a:r>
              <a:rPr lang="en-US" sz="9267" spc="231" dirty="0" err="1">
                <a:solidFill>
                  <a:srgbClr val="FFFFFF"/>
                </a:solidFill>
                <a:latin typeface="Forum"/>
              </a:rPr>
              <a:t>noćnoj</a:t>
            </a:r>
            <a:r>
              <a:rPr lang="en-US" sz="9267" spc="231" dirty="0">
                <a:solidFill>
                  <a:srgbClr val="FFFFFF"/>
                </a:solidFill>
                <a:latin typeface="Forum"/>
              </a:rPr>
              <a:t> </a:t>
            </a:r>
            <a:r>
              <a:rPr lang="en-US" sz="9267" spc="231" dirty="0" err="1">
                <a:solidFill>
                  <a:srgbClr val="FFFFFF"/>
                </a:solidFill>
                <a:latin typeface="Forum"/>
              </a:rPr>
              <a:t>dolini</a:t>
            </a:r>
            <a:r>
              <a:rPr lang="hr-HR" sz="9267" spc="231" dirty="0">
                <a:solidFill>
                  <a:srgbClr val="FFFFFF"/>
                </a:solidFill>
                <a:latin typeface="Forum"/>
              </a:rPr>
              <a:t>.</a:t>
            </a:r>
            <a:endParaRPr lang="en-US" sz="9267" spc="231" dirty="0">
              <a:solidFill>
                <a:srgbClr val="FFFFFF"/>
              </a:solidFill>
              <a:latin typeface="For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4800" y="-903103"/>
            <a:ext cx="19465719" cy="12093205"/>
          </a:xfrm>
          <a:custGeom>
            <a:avLst/>
            <a:gdLst/>
            <a:ahLst/>
            <a:cxnLst/>
            <a:rect l="l" t="t" r="r" b="b"/>
            <a:pathLst>
              <a:path w="19465719" h="12093205">
                <a:moveTo>
                  <a:pt x="0" y="0"/>
                </a:moveTo>
                <a:lnTo>
                  <a:pt x="19465719" y="0"/>
                </a:lnTo>
                <a:lnTo>
                  <a:pt x="19465719" y="12093206"/>
                </a:lnTo>
                <a:lnTo>
                  <a:pt x="0" y="120932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236" b="-6486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1066800" y="952500"/>
            <a:ext cx="11568538" cy="282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en-US" sz="9999" spc="249" dirty="0">
                <a:solidFill>
                  <a:srgbClr val="FFFFFF"/>
                </a:solidFill>
                <a:latin typeface="Forum"/>
              </a:rPr>
              <a:t>I </a:t>
            </a:r>
            <a:r>
              <a:rPr lang="en-US" sz="9999" spc="249" dirty="0" err="1">
                <a:solidFill>
                  <a:srgbClr val="FFFFFF"/>
                </a:solidFill>
                <a:latin typeface="Forum"/>
              </a:rPr>
              <a:t>trepti</a:t>
            </a:r>
            <a:r>
              <a:rPr lang="en-US" sz="9999" spc="249" dirty="0">
                <a:solidFill>
                  <a:srgbClr val="FFFFFF"/>
                </a:solidFill>
                <a:latin typeface="Forum"/>
              </a:rPr>
              <a:t> </a:t>
            </a:r>
            <a:r>
              <a:rPr lang="en-US" sz="9999" spc="249" dirty="0" err="1">
                <a:solidFill>
                  <a:srgbClr val="FFFFFF"/>
                </a:solidFill>
                <a:latin typeface="Forum"/>
              </a:rPr>
              <a:t>nježno</a:t>
            </a:r>
            <a:r>
              <a:rPr lang="en-US" sz="9999" spc="249" dirty="0">
                <a:solidFill>
                  <a:srgbClr val="FFFFFF"/>
                </a:solidFill>
                <a:latin typeface="Forum"/>
              </a:rPr>
              <a:t>.</a:t>
            </a:r>
          </a:p>
          <a:p>
            <a:pPr>
              <a:lnSpc>
                <a:spcPts val="10999"/>
              </a:lnSpc>
            </a:pPr>
            <a:r>
              <a:rPr lang="en-US" sz="9999" spc="249" dirty="0" err="1">
                <a:solidFill>
                  <a:srgbClr val="FFFFFF"/>
                </a:solidFill>
                <a:latin typeface="Forum"/>
              </a:rPr>
              <a:t>Tako</a:t>
            </a:r>
            <a:r>
              <a:rPr lang="en-US" sz="9999" spc="249" dirty="0">
                <a:solidFill>
                  <a:srgbClr val="FFFFFF"/>
                </a:solidFill>
                <a:latin typeface="Forum"/>
              </a:rPr>
              <a:t> milo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400" y="38100"/>
            <a:ext cx="19237800" cy="10287000"/>
          </a:xfrm>
          <a:custGeom>
            <a:avLst/>
            <a:gdLst/>
            <a:ahLst/>
            <a:cxnLst/>
            <a:rect l="l" t="t" r="r" b="b"/>
            <a:pathLst>
              <a:path w="19237800" h="10287000">
                <a:moveTo>
                  <a:pt x="0" y="0"/>
                </a:moveTo>
                <a:lnTo>
                  <a:pt x="19237800" y="0"/>
                </a:lnTo>
                <a:lnTo>
                  <a:pt x="192378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047" b="-15047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5791200" y="3695700"/>
            <a:ext cx="10872018" cy="143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en-US" sz="9999" spc="249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Forum"/>
              </a:rPr>
              <a:t>Ko da se </a:t>
            </a:r>
            <a:r>
              <a:rPr lang="en-US" sz="9999" spc="249" dirty="0" err="1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Forum"/>
              </a:rPr>
              <a:t>smiješi</a:t>
            </a:r>
            <a:r>
              <a:rPr lang="en-US" sz="9999" spc="249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Forum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83422"/>
            <a:ext cx="18288000" cy="11528932"/>
          </a:xfrm>
          <a:custGeom>
            <a:avLst/>
            <a:gdLst/>
            <a:ahLst/>
            <a:cxnLst/>
            <a:rect l="l" t="t" r="r" b="b"/>
            <a:pathLst>
              <a:path w="18288000" h="11528932">
                <a:moveTo>
                  <a:pt x="0" y="0"/>
                </a:moveTo>
                <a:lnTo>
                  <a:pt x="18288000" y="0"/>
                </a:lnTo>
                <a:lnTo>
                  <a:pt x="18288000" y="11528932"/>
                </a:lnTo>
                <a:lnTo>
                  <a:pt x="0" y="115289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245" b="-21594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1524000" y="5981700"/>
            <a:ext cx="14086725" cy="143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en-US" sz="9999" spc="249" dirty="0">
                <a:solidFill>
                  <a:srgbClr val="FFFFFF"/>
                </a:solidFill>
                <a:latin typeface="Forum"/>
              </a:rPr>
              <a:t>Ali </a:t>
            </a:r>
            <a:r>
              <a:rPr lang="en-US" sz="9999" spc="249" dirty="0" err="1">
                <a:solidFill>
                  <a:srgbClr val="FFFFFF"/>
                </a:solidFill>
                <a:latin typeface="Forum"/>
              </a:rPr>
              <a:t>gle</a:t>
            </a:r>
            <a:r>
              <a:rPr lang="en-US" sz="9999" spc="249" dirty="0">
                <a:solidFill>
                  <a:srgbClr val="FFFFFF"/>
                </a:solidFill>
                <a:latin typeface="Forum"/>
              </a:rPr>
              <a:t>! </a:t>
            </a:r>
            <a:r>
              <a:rPr lang="en-US" sz="9999" spc="249" dirty="0" err="1">
                <a:solidFill>
                  <a:srgbClr val="FFFFFF"/>
                </a:solidFill>
                <a:latin typeface="Forum"/>
              </a:rPr>
              <a:t>Već</a:t>
            </a:r>
            <a:r>
              <a:rPr lang="en-US" sz="9999" spc="249" dirty="0">
                <a:solidFill>
                  <a:srgbClr val="FFFFFF"/>
                </a:solidFill>
                <a:latin typeface="Forum"/>
              </a:rPr>
              <a:t> se </a:t>
            </a:r>
            <a:r>
              <a:rPr lang="en-US" sz="9999" spc="249" dirty="0" err="1">
                <a:solidFill>
                  <a:srgbClr val="FFFFFF"/>
                </a:solidFill>
                <a:latin typeface="Forum"/>
              </a:rPr>
              <a:t>skrilo</a:t>
            </a:r>
            <a:r>
              <a:rPr lang="en-US" sz="9999" spc="249" dirty="0">
                <a:solidFill>
                  <a:srgbClr val="FFFFFF"/>
                </a:solidFill>
                <a:latin typeface="Forum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2000" y="0"/>
            <a:ext cx="20823283" cy="11228416"/>
          </a:xfrm>
          <a:custGeom>
            <a:avLst/>
            <a:gdLst/>
            <a:ahLst/>
            <a:cxnLst/>
            <a:rect l="l" t="t" r="r" b="b"/>
            <a:pathLst>
              <a:path w="20823283" h="11228416">
                <a:moveTo>
                  <a:pt x="0" y="0"/>
                </a:moveTo>
                <a:lnTo>
                  <a:pt x="20823283" y="0"/>
                </a:lnTo>
                <a:lnTo>
                  <a:pt x="20823283" y="11228416"/>
                </a:lnTo>
                <a:lnTo>
                  <a:pt x="0" y="11228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41" t="-15309" b="-15309"/>
            </a:stretch>
          </a:blipFill>
        </p:spPr>
        <p:txBody>
          <a:bodyPr/>
          <a:lstStyle/>
          <a:p>
            <a:endParaRPr lang="hr-HR"/>
          </a:p>
        </p:txBody>
      </p:sp>
      <p:sp>
        <p:nvSpPr>
          <p:cNvPr id="3" name="TextBox 3"/>
          <p:cNvSpPr txBox="1"/>
          <p:nvPr/>
        </p:nvSpPr>
        <p:spPr>
          <a:xfrm>
            <a:off x="990600" y="647700"/>
            <a:ext cx="16015550" cy="143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en-US" sz="9999" spc="249" dirty="0" err="1">
                <a:solidFill>
                  <a:srgbClr val="FFFFFF"/>
                </a:solidFill>
                <a:latin typeface="Forum"/>
              </a:rPr>
              <a:t>Ugasilo</a:t>
            </a:r>
            <a:r>
              <a:rPr lang="en-US" sz="9999" spc="249" dirty="0">
                <a:solidFill>
                  <a:srgbClr val="FFFFFF"/>
                </a:solidFill>
                <a:latin typeface="Forum"/>
              </a:rPr>
              <a:t> se. I ko bi ga </a:t>
            </a:r>
            <a:r>
              <a:rPr lang="en-US" sz="9999" spc="249" dirty="0" err="1">
                <a:solidFill>
                  <a:srgbClr val="FFFFFF"/>
                </a:solidFill>
                <a:latin typeface="Forum"/>
              </a:rPr>
              <a:t>znao</a:t>
            </a:r>
            <a:r>
              <a:rPr lang="en-US" sz="9999" spc="249" dirty="0">
                <a:solidFill>
                  <a:srgbClr val="FFFFFF"/>
                </a:solidFill>
                <a:latin typeface="Forum"/>
              </a:rP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5A6C4EB992B041AB40E884027B1BB6" ma:contentTypeVersion="12" ma:contentTypeDescription="Stvaranje novog dokumenta." ma:contentTypeScope="" ma:versionID="f080f6c5f369572f2d25f3202d35ab8c">
  <xsd:schema xmlns:xsd="http://www.w3.org/2001/XMLSchema" xmlns:xs="http://www.w3.org/2001/XMLSchema" xmlns:p="http://schemas.microsoft.com/office/2006/metadata/properties" xmlns:ns2="6fc563e1-4deb-4d1e-9395-a5106313e439" targetNamespace="http://schemas.microsoft.com/office/2006/metadata/properties" ma:root="true" ma:fieldsID="7b695031184d7cebab43997bbd84c217" ns2:_="">
    <xsd:import namespace="6fc563e1-4deb-4d1e-9395-a5106313e4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563e1-4deb-4d1e-9395-a5106313e4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815860-DB14-4E5A-9E7D-D1762E906C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0EFF28-2B55-499C-BDAD-4CF2C3D5FC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c563e1-4deb-4d1e-9395-a5106313e4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332</Words>
  <Application>Microsoft Office PowerPoint</Application>
  <PresentationFormat>Prilagođeno</PresentationFormat>
  <Paragraphs>28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Forum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Svjetlo u dolini</dc:title>
  <cp:lastModifiedBy>Marijana Benić</cp:lastModifiedBy>
  <cp:revision>9</cp:revision>
  <dcterms:created xsi:type="dcterms:W3CDTF">2006-08-16T00:00:00Z</dcterms:created>
  <dcterms:modified xsi:type="dcterms:W3CDTF">2024-05-13T13:16:53Z</dcterms:modified>
  <dc:identifier>DAF3JmhU7Uk</dc:identifier>
</cp:coreProperties>
</file>