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</p:sldMasterIdLst>
  <p:sldIdLst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25" autoAdjust="0"/>
  </p:normalViewPr>
  <p:slideViewPr>
    <p:cSldViewPr snapToGrid="0">
      <p:cViewPr varScale="1">
        <p:scale>
          <a:sx n="81" d="100"/>
          <a:sy n="81" d="100"/>
        </p:scale>
        <p:origin x="69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C2A77-F0F3-4D85-8DB8-247DE545A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AB4DBB-5D90-44B4-8BB5-AE6214416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6CC2D4-A418-4CE3-B228-6EE732DF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DD53FF-A504-4050-90DA-2ABBF0BA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B23F83-1C33-46C0-942B-8353125E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813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540CE-442C-42D6-9BA9-FB269DB0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2CECFE-16E2-435D-A29E-6F2D23E06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8EA214-5545-411F-8CEC-D26A64030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B51A7D-8F8B-4EF0-A06E-EE165640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AFDDC3-0810-4C70-A9B1-33B603F6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6205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0BB7859-8662-4EFA-84B1-09588FCF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D5BFC8C-8E8B-4134-9D26-5130845E0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17D30E-0C94-42AC-91DB-33C6BBC7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FC4C35-3A8A-4A17-976F-50A8FF9F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531F0A-73AE-4B2D-BA13-D15B621A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849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1E596-256E-4316-B407-FA29497A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AC21C7-5FEB-4579-9B1F-9D181975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9FF6EF-EB49-4D40-B7D2-7A64621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38E6F8D-34B4-40D9-9B34-5AB305E3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57C768C-B44B-453B-A46B-8BE8472C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73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E9DAE-CAD9-4712-82D2-8A2D4480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70381DF-1FE0-49DA-8ED2-1955105BF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B8927EC-111B-4972-AA77-820A3E00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9A39A9-1C16-4792-99D7-B911F856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6B4776-7BF3-47EF-BD48-308CBD38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892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8CBE5B-02D7-417C-9328-95426298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948603-EC3D-49D0-9FA5-206A6B4A7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EFF7A6-C5BF-4D95-B711-05FA61AAC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18F493F-2E32-4519-8E5D-5E239A6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940DF4-B424-46DC-BF10-ED76FD84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ABFCA7D-13B3-4681-A5C4-2CA95C3D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3497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A85B0-E01C-401D-B322-3E690D96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0437ED-4EA3-4056-B681-99DB2CD5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0BFA91-5298-4101-BD5F-84CEDACDE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54B281D-1909-4E93-B3E9-34C82E505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AA55AB0-22FE-48F6-8ED0-86756F902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01D64B-C1D8-4721-9C1A-96945A82C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96E1FF9-073A-4638-92E4-887BE1E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CBD35E1-01C6-4ABF-9024-77EDD124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91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D6AE7A-911F-46C4-83EA-E6BE6E3F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F8A228C-CB0D-4D4C-9199-9858E284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7406D52-39D8-464A-8EFD-50F2FBD6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BEF5A1F-7AD9-4F2A-8718-DD0C83A3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08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07E8148-A8C8-4F54-980C-F1A38281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8588A70-9756-4660-ABE7-537B2768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7DCCAD7-53B8-4931-96D6-36B03CEB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277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3BA3F-D0B1-46C7-A909-EDE453AA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6FB2B4-16CD-4693-BCE4-A336AF48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ACEBBFC-2420-4593-9361-323E351A2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C7CDD4-FF17-448A-9A86-EFAE04C5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C45975-6FB3-4BC0-8F5E-5B0F930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FC32ECE-1F5B-46E2-A960-0211046E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509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E384F-E7FF-43C0-9762-22D00202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A5516A2-A9EB-4B21-9DB2-3E2484A6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97E7EA5-6A11-4D49-B0CE-6D7068E78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DA4841-1A13-47BB-8E44-9FEFAD15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563B84-85F2-40D0-B9C6-29EE5446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6A17BA4-2F94-4FC6-A01B-BFF3B46D7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77000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EDA366C-5D49-4D70-8CA9-185CECAE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B9DE85-A200-4EFE-AA06-74ABCE22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9E4FCB-24C9-4397-91BD-90084481D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4CAB-037C-4629-8BAB-3EF61DB466BC}" type="datetimeFigureOut">
              <a:rPr lang="hr-HR" smtClean="0"/>
              <a:t>13.5.2024.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1FAA10-3B28-45D4-9B49-9D65B3618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44591F-80B7-4A32-9C4E-3F135C5FC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1F66-0A9B-4D62-9368-D548BDEB29A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6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E424C4-816E-49F4-9B39-B1CCCB6E3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636" y="2555603"/>
            <a:ext cx="6117158" cy="1831013"/>
          </a:xfrm>
        </p:spPr>
        <p:txBody>
          <a:bodyPr anchor="ctr">
            <a:noAutofit/>
          </a:bodyPr>
          <a:lstStyle/>
          <a:p>
            <a:r>
              <a:rPr lang="hr-HR" dirty="0">
                <a:latin typeface="Bodoni MT" panose="02070603080606020203" pitchFamily="18" charset="0"/>
              </a:rPr>
              <a:t>Dobriša Cesari</a:t>
            </a:r>
            <a:r>
              <a:rPr lang="hr-HR" sz="4800" dirty="0">
                <a:latin typeface="Bodoni MT" panose="02070603080606020203" pitchFamily="18" charset="0"/>
              </a:rPr>
              <a:t>ć</a:t>
            </a:r>
            <a:r>
              <a:rPr lang="hr-HR" dirty="0">
                <a:latin typeface="Bodoni MT" panose="02070603080606020203" pitchFamily="18" charset="0"/>
              </a:rPr>
              <a:t>, </a:t>
            </a:r>
            <a:br>
              <a:rPr lang="hr-HR" dirty="0">
                <a:latin typeface="Bodoni MT" panose="02070603080606020203" pitchFamily="18" charset="0"/>
              </a:rPr>
            </a:br>
            <a:r>
              <a:rPr lang="hr-HR" dirty="0">
                <a:latin typeface="Bodoni MT" panose="02070603080606020203" pitchFamily="18" charset="0"/>
              </a:rPr>
              <a:t>Pjesme</a:t>
            </a:r>
            <a:br>
              <a:rPr lang="hr-HR" dirty="0">
                <a:latin typeface="Bodoni MT" panose="02070603080606020203" pitchFamily="18" charset="0"/>
              </a:rPr>
            </a:br>
            <a:endParaRPr lang="hr-HR" dirty="0">
              <a:latin typeface="Bodoni MT" panose="02070603080606020203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F0D3DE-EC74-4C9F-AFA1-DC5CE5236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B32F0421-C350-EF8D-3281-36252A31F299}"/>
              </a:ext>
            </a:extLst>
          </p:cNvPr>
          <p:cNvSpPr txBox="1"/>
          <p:nvPr/>
        </p:nvSpPr>
        <p:spPr>
          <a:xfrm>
            <a:off x="1029636" y="5089358"/>
            <a:ext cx="5410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Bodoni MT" panose="02070603080606020203" pitchFamily="18" charset="0"/>
              </a:rPr>
              <a:t>Ana </a:t>
            </a:r>
            <a:r>
              <a:rPr lang="hr-HR" sz="3200" dirty="0" err="1">
                <a:latin typeface="Bodoni MT" panose="02070603080606020203" pitchFamily="18" charset="0"/>
              </a:rPr>
              <a:t>Ament</a:t>
            </a:r>
            <a:r>
              <a:rPr lang="hr-HR" sz="3200" dirty="0">
                <a:latin typeface="Bodoni MT" panose="02070603080606020203" pitchFamily="18" charset="0"/>
              </a:rPr>
              <a:t>, 7.b</a:t>
            </a:r>
            <a:br>
              <a:rPr lang="hr-HR" sz="3200" dirty="0">
                <a:latin typeface="Bodoni MT" panose="02070603080606020203" pitchFamily="18" charset="0"/>
              </a:rPr>
            </a:br>
            <a:r>
              <a:rPr lang="hr-HR" sz="3200" dirty="0">
                <a:latin typeface="Bodoni MT" panose="02070603080606020203" pitchFamily="18" charset="0"/>
              </a:rPr>
              <a:t>Jakši</a:t>
            </a:r>
            <a:r>
              <a:rPr lang="hr-HR" sz="2800" dirty="0">
                <a:latin typeface="Bodoni MT" panose="02070603080606020203" pitchFamily="18" charset="0"/>
              </a:rPr>
              <a:t>ć</a:t>
            </a:r>
            <a:r>
              <a:rPr lang="hr-HR" sz="3200" dirty="0">
                <a:latin typeface="Bodoni MT" panose="02070603080606020203" pitchFamily="18" charset="0"/>
              </a:rPr>
              <a:t>, 22.prosinca 2023.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67777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1AE80C3-C185-4F9E-9937-2563FF6B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48" y="1904096"/>
            <a:ext cx="4583042" cy="304980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AE9F57-A2C3-4393-9D4E-AFD1CAA4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72" y="677001"/>
            <a:ext cx="7052035" cy="2758043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latin typeface="Bodoni MT" panose="02070603080606020203" pitchFamily="18" charset="0"/>
              </a:rPr>
              <a:t>Seljaku se drmahu noge i lulica</a:t>
            </a:r>
          </a:p>
          <a:p>
            <a:pPr marL="0" indent="0" algn="ctr">
              <a:buNone/>
            </a:pPr>
            <a:r>
              <a:rPr lang="hr-HR" dirty="0" err="1">
                <a:latin typeface="Bodoni MT" panose="02070603080606020203" pitchFamily="18" charset="0"/>
              </a:rPr>
              <a:t>Ko</a:t>
            </a:r>
            <a:r>
              <a:rPr lang="hr-HR" dirty="0">
                <a:latin typeface="Bodoni MT" panose="02070603080606020203" pitchFamily="18" charset="0"/>
              </a:rPr>
              <a:t> livada, koju su jutros pokosili,</a:t>
            </a:r>
          </a:p>
          <a:p>
            <a:pPr marL="0" indent="0" algn="ctr">
              <a:buNone/>
            </a:pPr>
            <a:r>
              <a:rPr lang="hr-HR" dirty="0">
                <a:latin typeface="Bodoni MT" panose="02070603080606020203" pitchFamily="18" charset="0"/>
              </a:rPr>
              <a:t>Okolo kola je mirisala ulica.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549FA19-3364-4C4E-8F9E-4E89177A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935" y="2826813"/>
            <a:ext cx="3682130" cy="27580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0583469-6CF4-4B54-87A4-BC3BB1EF6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11" y="3611535"/>
            <a:ext cx="4599708" cy="30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86EA8E-1115-4755-ABBF-79D01BB6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892543"/>
            <a:ext cx="5047145" cy="1325563"/>
          </a:xfrm>
        </p:spPr>
        <p:txBody>
          <a:bodyPr/>
          <a:lstStyle/>
          <a:p>
            <a:r>
              <a:rPr lang="hr-HR" dirty="0">
                <a:latin typeface="Bodoni MT" panose="02070603080606020203" pitchFamily="18" charset="0"/>
              </a:rPr>
              <a:t>BIOGRAFIJA – Dobriša Cesari</a:t>
            </a:r>
            <a:r>
              <a:rPr lang="hr-HR" sz="3600" dirty="0">
                <a:latin typeface="Bodoni MT" panose="02070603080606020203" pitchFamily="18" charset="0"/>
              </a:rPr>
              <a:t>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AB1C24-0573-4CE2-AB31-E727DDC67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19" y="2820660"/>
            <a:ext cx="7433432" cy="3185292"/>
          </a:xfrm>
        </p:spPr>
        <p:txBody>
          <a:bodyPr/>
          <a:lstStyle/>
          <a:p>
            <a:r>
              <a:rPr lang="hr-HR" dirty="0">
                <a:latin typeface="Bodoni MT" panose="02070603080606020203" pitchFamily="18" charset="0"/>
              </a:rPr>
              <a:t>Ro</a:t>
            </a:r>
            <a:r>
              <a:rPr lang="hr-HR" sz="2400" dirty="0">
                <a:latin typeface="Bodoni MT" panose="02070603080606020203" pitchFamily="18" charset="0"/>
              </a:rPr>
              <a:t>đ</a:t>
            </a:r>
            <a:r>
              <a:rPr lang="hr-HR" dirty="0">
                <a:latin typeface="Bodoni MT" panose="02070603080606020203" pitchFamily="18" charset="0"/>
              </a:rPr>
              <a:t>en 10. sije</a:t>
            </a:r>
            <a:r>
              <a:rPr lang="hr-HR" sz="2400" dirty="0">
                <a:latin typeface="Bodoni MT" panose="02070603080606020203" pitchFamily="18" charset="0"/>
              </a:rPr>
              <a:t>č</a:t>
            </a:r>
            <a:r>
              <a:rPr lang="hr-HR" dirty="0">
                <a:latin typeface="Bodoni MT" panose="02070603080606020203" pitchFamily="18" charset="0"/>
              </a:rPr>
              <a:t>nja 1902. g. u Slavonskoj Požegi</a:t>
            </a:r>
          </a:p>
          <a:p>
            <a:r>
              <a:rPr lang="hr-HR" dirty="0">
                <a:latin typeface="Bodoni MT" panose="02070603080606020203" pitchFamily="18" charset="0"/>
              </a:rPr>
              <a:t>Preminuo 18. prosinca 1980. g. u Zagrebu </a:t>
            </a:r>
          </a:p>
          <a:p>
            <a:r>
              <a:rPr lang="hr-HR" dirty="0">
                <a:latin typeface="Bodoni MT" panose="02070603080606020203" pitchFamily="18" charset="0"/>
              </a:rPr>
              <a:t>Sahranjen na Mirogoju</a:t>
            </a:r>
          </a:p>
          <a:p>
            <a:endParaRPr lang="hr-HR" dirty="0">
              <a:latin typeface="Bodoni MT" panose="020706030806060202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148B11-F6FF-454C-A509-C48C46919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952" y="505378"/>
            <a:ext cx="4443905" cy="58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3337A7-6B8D-46AA-915D-2A9A07A4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42" y="3355428"/>
            <a:ext cx="10515600" cy="3502572"/>
          </a:xfrm>
        </p:spPr>
        <p:txBody>
          <a:bodyPr/>
          <a:lstStyle/>
          <a:p>
            <a:r>
              <a:rPr lang="hr-HR" dirty="0">
                <a:latin typeface="Bodoni MT" panose="02070603080606020203" pitchFamily="18" charset="0"/>
              </a:rPr>
              <a:t>Hrvatski pjesnik i prevoditelj</a:t>
            </a:r>
          </a:p>
          <a:p>
            <a:r>
              <a:rPr lang="hr-HR" dirty="0">
                <a:latin typeface="Bodoni MT" panose="02070603080606020203" pitchFamily="18" charset="0"/>
              </a:rPr>
              <a:t> Osnovnu školu završio je u Zagrebu, gdje je bio jedan od najboljih u</a:t>
            </a:r>
            <a:r>
              <a:rPr lang="hr-HR" sz="2400" dirty="0">
                <a:latin typeface="Bodoni MT" panose="02070603080606020203" pitchFamily="18" charset="0"/>
              </a:rPr>
              <a:t>č</a:t>
            </a:r>
            <a:r>
              <a:rPr lang="hr-HR" dirty="0">
                <a:latin typeface="Bodoni MT" panose="02070603080606020203" pitchFamily="18" charset="0"/>
              </a:rPr>
              <a:t>enika</a:t>
            </a:r>
          </a:p>
          <a:p>
            <a:r>
              <a:rPr lang="hr-HR" dirty="0">
                <a:latin typeface="Bodoni MT" panose="02070603080606020203" pitchFamily="18" charset="0"/>
              </a:rPr>
              <a:t>Cijelo djetinjstvo proveo je u gradu Osijeku zbog posla svog oca Đure</a:t>
            </a:r>
          </a:p>
          <a:p>
            <a:r>
              <a:rPr lang="hr-HR" dirty="0">
                <a:latin typeface="Bodoni MT" panose="02070603080606020203" pitchFamily="18" charset="0"/>
              </a:rPr>
              <a:t>Studirao je na Filozofskom fakultetu u Zagrebu</a:t>
            </a:r>
          </a:p>
          <a:p>
            <a:r>
              <a:rPr lang="hr-HR" dirty="0">
                <a:latin typeface="Bodoni MT" panose="02070603080606020203" pitchFamily="18" charset="0"/>
              </a:rPr>
              <a:t>1929. godine oženio je Elzu Šohaj s kojom je ostao cijeli život</a:t>
            </a:r>
          </a:p>
          <a:p>
            <a:endParaRPr lang="hr-HR" dirty="0">
              <a:latin typeface="Bodoni MT" panose="020706030806060202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3E8997-B27E-4EC2-A962-695CADD8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31" y="156588"/>
            <a:ext cx="4664927" cy="327241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677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4F84D0-BB12-4EA6-9AF8-C652476FF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7" y="711528"/>
            <a:ext cx="10515600" cy="4351338"/>
          </a:xfrm>
        </p:spPr>
        <p:txBody>
          <a:bodyPr/>
          <a:lstStyle/>
          <a:p>
            <a:r>
              <a:rPr lang="hr-HR" dirty="0">
                <a:latin typeface="Bodoni MT" panose="02070603080606020203" pitchFamily="18" charset="0"/>
              </a:rPr>
              <a:t>Često je recitirao svoje pjesme na radiju</a:t>
            </a:r>
          </a:p>
          <a:p>
            <a:r>
              <a:rPr lang="hr-HR" dirty="0">
                <a:latin typeface="Bodoni MT" panose="02070603080606020203" pitchFamily="18" charset="0"/>
              </a:rPr>
              <a:t>Mrzio je sve vezano za gradsku sredinu, oduševljavala ga je priroda i sve njene blagodati</a:t>
            </a:r>
          </a:p>
          <a:p>
            <a:r>
              <a:rPr lang="hr-HR" dirty="0">
                <a:latin typeface="Bodoni MT" panose="02070603080606020203" pitchFamily="18" charset="0"/>
              </a:rPr>
              <a:t>Kratko vrijeme radio je u Zagrebačkom kazalištu, a nakon toga je radio kao lektor u školi </a:t>
            </a:r>
          </a:p>
          <a:p>
            <a:endParaRPr lang="hr-HR" dirty="0">
              <a:latin typeface="Bodoni MT" panose="02070603080606020203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2DD5C2-637A-447D-8DCB-4585A6E4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67" y="2932550"/>
            <a:ext cx="4904808" cy="3455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95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6EA9C59-0D2C-407A-B2BB-13AAD2FCC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820" y="695430"/>
            <a:ext cx="3615559" cy="4969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7445EF-EF19-47F9-A233-70A52CA3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966" y="1450232"/>
            <a:ext cx="7343319" cy="4351338"/>
          </a:xfrm>
        </p:spPr>
        <p:txBody>
          <a:bodyPr/>
          <a:lstStyle/>
          <a:p>
            <a:r>
              <a:rPr lang="hr-HR" dirty="0">
                <a:latin typeface="Bodoni MT" panose="02070603080606020203" pitchFamily="18" charset="0"/>
              </a:rPr>
              <a:t>1954.godine za svoju zbirku pjesama „Osvijetljeni put” dobio je nagradu Saveza književnika Jugoslavije</a:t>
            </a:r>
          </a:p>
          <a:p>
            <a:r>
              <a:rPr lang="hr-HR" dirty="0">
                <a:latin typeface="Bodoni MT" panose="02070603080606020203" pitchFamily="18" charset="0"/>
              </a:rPr>
              <a:t>Jedan od najvažnijih pjesnika izme</a:t>
            </a:r>
            <a:r>
              <a:rPr lang="hr-HR" sz="2400" dirty="0">
                <a:latin typeface="Bodoni MT" panose="02070603080606020203" pitchFamily="18" charset="0"/>
              </a:rPr>
              <a:t>đ</a:t>
            </a:r>
            <a:r>
              <a:rPr lang="hr-HR" dirty="0">
                <a:latin typeface="Bodoni MT" panose="02070603080606020203" pitchFamily="18" charset="0"/>
              </a:rPr>
              <a:t>u dvaju svjetskih ratova</a:t>
            </a:r>
          </a:p>
          <a:p>
            <a:r>
              <a:rPr lang="hr-HR" dirty="0">
                <a:latin typeface="Bodoni MT" panose="02070603080606020203" pitchFamily="18" charset="0"/>
              </a:rPr>
              <a:t>Urednik i za</a:t>
            </a:r>
            <a:r>
              <a:rPr lang="hr-HR" sz="2400" dirty="0">
                <a:latin typeface="Bodoni MT" panose="02070603080606020203" pitchFamily="18" charset="0"/>
              </a:rPr>
              <a:t>č</a:t>
            </a:r>
            <a:r>
              <a:rPr lang="hr-HR" dirty="0">
                <a:latin typeface="Bodoni MT" panose="02070603080606020203" pitchFamily="18" charset="0"/>
              </a:rPr>
              <a:t>etnik mnogih </a:t>
            </a:r>
            <a:r>
              <a:rPr lang="hr-HR" sz="2400" dirty="0">
                <a:latin typeface="Bodoni MT" panose="02070603080606020203" pitchFamily="18" charset="0"/>
              </a:rPr>
              <a:t>č</a:t>
            </a:r>
            <a:r>
              <a:rPr lang="hr-HR" dirty="0">
                <a:latin typeface="Bodoni MT" panose="02070603080606020203" pitchFamily="18" charset="0"/>
              </a:rPr>
              <a:t>asopisa s velikim opusom u svojoj karijeri</a:t>
            </a:r>
          </a:p>
          <a:p>
            <a:endParaRPr lang="hr-HR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32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7000">
        <p15:prstTrans prst="prestig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BC15F4B5-A35A-488D-A0FA-5A83F69A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8" y="1690688"/>
            <a:ext cx="3661717" cy="394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8FF3B13C-2F78-4DFD-BE2F-3ABB76FB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 svog života napisao je više od stotinu pjesama, a objavio je i nekoliko zbirki: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A45AD3-FD65-4E26-BC1A-0196A9AE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302" y="1776249"/>
            <a:ext cx="10410497" cy="4716626"/>
          </a:xfrm>
        </p:spPr>
        <p:txBody>
          <a:bodyPr>
            <a:noAutofit/>
          </a:bodyPr>
          <a:lstStyle/>
          <a:p>
            <a:r>
              <a:rPr lang="hr-HR" sz="2400" dirty="0"/>
              <a:t>„Lirika” (1931.) </a:t>
            </a:r>
          </a:p>
          <a:p>
            <a:r>
              <a:rPr lang="hr-HR" sz="2400" dirty="0"/>
              <a:t>„</a:t>
            </a:r>
            <a:r>
              <a:rPr lang="hr-HR" sz="2400" dirty="0" err="1"/>
              <a:t>Spasena</a:t>
            </a:r>
            <a:r>
              <a:rPr lang="hr-HR" sz="2400" dirty="0"/>
              <a:t> svjetla” (1938.)</a:t>
            </a:r>
          </a:p>
          <a:p>
            <a:r>
              <a:rPr lang="hr-HR" sz="2400" dirty="0"/>
              <a:t>„Izabrani stihovi” (1942.)</a:t>
            </a:r>
          </a:p>
          <a:p>
            <a:r>
              <a:rPr lang="hr-HR" sz="2400" dirty="0"/>
              <a:t>„Pjesme” (1951.)</a:t>
            </a:r>
          </a:p>
          <a:p>
            <a:r>
              <a:rPr lang="hr-HR" sz="2400" dirty="0"/>
              <a:t> „Knjiga prepjeva” (1951.)</a:t>
            </a:r>
          </a:p>
          <a:p>
            <a:r>
              <a:rPr lang="hr-HR" sz="2400" dirty="0"/>
              <a:t>„Osvijetljeni put” (1953.)</a:t>
            </a:r>
          </a:p>
          <a:p>
            <a:r>
              <a:rPr lang="hr-HR" sz="2400" dirty="0"/>
              <a:t>„Goli časovi” (1956.)</a:t>
            </a:r>
          </a:p>
          <a:p>
            <a:r>
              <a:rPr lang="hr-HR" sz="2400" dirty="0"/>
              <a:t>„Proljeće koje nije moje” (1957.)</a:t>
            </a:r>
          </a:p>
          <a:p>
            <a:r>
              <a:rPr lang="hr-HR" sz="2400" dirty="0"/>
              <a:t>„Izabrane pjesme” (1960.)</a:t>
            </a:r>
          </a:p>
          <a:p>
            <a:r>
              <a:rPr lang="hr-HR" sz="2400" dirty="0"/>
              <a:t>zbirke lirike: „Moj prijatelju” (1966.), „Slap” (1970.), „Izabrane pjesme” (1973.), </a:t>
            </a:r>
            <a:r>
              <a:rPr lang="hr-HR" sz="2400"/>
              <a:t>„Pjesme: Memoarska </a:t>
            </a:r>
            <a:r>
              <a:rPr lang="hr-HR" sz="2400" dirty="0"/>
              <a:t>proza” (1976.) i „Voćka poslije kiše” (1978.)</a:t>
            </a:r>
          </a:p>
        </p:txBody>
      </p:sp>
    </p:spTree>
    <p:extLst>
      <p:ext uri="{BB962C8B-B14F-4D97-AF65-F5344CB8AC3E}">
        <p14:creationId xmlns:p14="http://schemas.microsoft.com/office/powerpoint/2010/main" val="319227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9000">
        <p15:prstTrans prst="prestige"/>
      </p:transition>
    </mc:Choice>
    <mc:Fallback xmlns=""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2B3F1A-BD20-4D94-B493-FCA27D2D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Bodoni MT" panose="02070603080606020203" pitchFamily="18" charset="0"/>
              </a:rPr>
              <a:t>Najpoznatije pjesme: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EC741E-7A29-4737-BDEB-45ABD8B5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07" y="1415721"/>
            <a:ext cx="10515600" cy="5201895"/>
          </a:xfrm>
        </p:spPr>
        <p:txBody>
          <a:bodyPr>
            <a:normAutofit/>
          </a:bodyPr>
          <a:lstStyle/>
          <a:p>
            <a:r>
              <a:rPr lang="hr-HR" dirty="0">
                <a:latin typeface="Bodoni MT" panose="02070603080606020203" pitchFamily="18" charset="0"/>
              </a:rPr>
              <a:t>Bu</a:t>
            </a:r>
            <a:r>
              <a:rPr lang="hr-HR" sz="2400" dirty="0">
                <a:latin typeface="Bodoni MT" panose="02070603080606020203" pitchFamily="18" charset="0"/>
              </a:rPr>
              <a:t>đ</a:t>
            </a:r>
            <a:r>
              <a:rPr lang="hr-HR" dirty="0">
                <a:latin typeface="Bodoni MT" panose="02070603080606020203" pitchFamily="18" charset="0"/>
              </a:rPr>
              <a:t>enja šume</a:t>
            </a:r>
          </a:p>
          <a:p>
            <a:r>
              <a:rPr lang="hr-HR" dirty="0">
                <a:latin typeface="Bodoni MT" panose="02070603080606020203" pitchFamily="18" charset="0"/>
              </a:rPr>
              <a:t>Lirika</a:t>
            </a:r>
          </a:p>
          <a:p>
            <a:r>
              <a:rPr lang="hr-HR" dirty="0">
                <a:latin typeface="Bodoni MT" panose="02070603080606020203" pitchFamily="18" charset="0"/>
              </a:rPr>
              <a:t>Vo</a:t>
            </a:r>
            <a:r>
              <a:rPr lang="hr-HR" sz="2400" dirty="0">
                <a:latin typeface="Bodoni MT" panose="02070603080606020203" pitchFamily="18" charset="0"/>
              </a:rPr>
              <a:t>ć</a:t>
            </a:r>
            <a:r>
              <a:rPr lang="hr-HR" dirty="0">
                <a:latin typeface="Bodoni MT" panose="02070603080606020203" pitchFamily="18" charset="0"/>
              </a:rPr>
              <a:t>ka poslije kiše </a:t>
            </a:r>
          </a:p>
          <a:p>
            <a:r>
              <a:rPr lang="hr-HR" dirty="0">
                <a:latin typeface="Bodoni MT" panose="02070603080606020203" pitchFamily="18" charset="0"/>
              </a:rPr>
              <a:t>Balada iz predgra</a:t>
            </a:r>
            <a:r>
              <a:rPr lang="hr-HR" sz="2400" dirty="0">
                <a:latin typeface="Bodoni MT" panose="02070603080606020203" pitchFamily="18" charset="0"/>
              </a:rPr>
              <a:t>đ</a:t>
            </a:r>
            <a:r>
              <a:rPr lang="hr-HR" dirty="0">
                <a:latin typeface="Bodoni MT" panose="02070603080606020203" pitchFamily="18" charset="0"/>
              </a:rPr>
              <a:t>a</a:t>
            </a:r>
          </a:p>
          <a:p>
            <a:r>
              <a:rPr lang="hr-HR" dirty="0">
                <a:latin typeface="Bodoni MT" panose="02070603080606020203" pitchFamily="18" charset="0"/>
              </a:rPr>
              <a:t>Oblak</a:t>
            </a:r>
          </a:p>
          <a:p>
            <a:r>
              <a:rPr lang="hr-HR" dirty="0">
                <a:latin typeface="Bodoni MT" panose="02070603080606020203" pitchFamily="18" charset="0"/>
              </a:rPr>
              <a:t>Povratak</a:t>
            </a:r>
          </a:p>
          <a:p>
            <a:r>
              <a:rPr lang="hr-HR" dirty="0">
                <a:latin typeface="Bodoni MT" panose="02070603080606020203" pitchFamily="18" charset="0"/>
              </a:rPr>
              <a:t>Slap</a:t>
            </a:r>
          </a:p>
          <a:p>
            <a:r>
              <a:rPr lang="hr-HR" dirty="0">
                <a:latin typeface="Bodoni MT" panose="02070603080606020203" pitchFamily="18" charset="0"/>
              </a:rPr>
              <a:t>Pjesma Mrtvog pjesnika</a:t>
            </a:r>
          </a:p>
          <a:p>
            <a:endParaRPr lang="hr-HR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hr-HR" dirty="0">
                <a:latin typeface="Bodoni MT" panose="02070603080606020203" pitchFamily="18" charset="0"/>
              </a:rPr>
              <a:t>Pjesme su prevo</a:t>
            </a:r>
            <a:r>
              <a:rPr lang="hr-HR" sz="2400" dirty="0">
                <a:latin typeface="Bodoni MT" panose="02070603080606020203" pitchFamily="18" charset="0"/>
              </a:rPr>
              <a:t>đ</a:t>
            </a:r>
            <a:r>
              <a:rPr lang="hr-HR" dirty="0">
                <a:latin typeface="Bodoni MT" panose="02070603080606020203" pitchFamily="18" charset="0"/>
              </a:rPr>
              <a:t>ene na mnogo jezika</a:t>
            </a:r>
          </a:p>
        </p:txBody>
      </p:sp>
      <p:pic>
        <p:nvPicPr>
          <p:cNvPr id="1026" name="Picture 2" descr="Opis fotografije nije dostupan.">
            <a:extLst>
              <a:ext uri="{FF2B5EF4-FFF2-40B4-BE49-F238E27FC236}">
                <a16:creationId xmlns:a16="http://schemas.microsoft.com/office/drawing/2014/main" id="{5FEB0BC8-BDF5-70C3-876D-737EFEFE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17" y="1415720"/>
            <a:ext cx="3538704" cy="5201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6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8000">
        <p15:prstTrans prst="prestige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30D55F-070A-4E61-B5B3-ECDA70DF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760" y="3319412"/>
            <a:ext cx="4614040" cy="344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A13ECED-3985-417C-8EB9-3FAF9B4D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0" y="3319413"/>
            <a:ext cx="5174247" cy="344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CB8EDD6-BE2B-43AE-8F2E-A4219B2A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86" y="266047"/>
            <a:ext cx="10061028" cy="1116834"/>
          </a:xfrm>
        </p:spPr>
        <p:txBody>
          <a:bodyPr/>
          <a:lstStyle/>
          <a:p>
            <a:pPr algn="ctr"/>
            <a:r>
              <a:rPr lang="hr-HR" dirty="0">
                <a:latin typeface="Bodoni MT" panose="02070603080606020203" pitchFamily="18" charset="0"/>
              </a:rPr>
              <a:t>SIJENO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3706C7-35F1-4408-941A-916FF8AF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2175669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U grad je seljak sijeno dovezo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U doba rasvijetljenih ku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ć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a;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Miris je ladanja ulicom provezo,</a:t>
            </a:r>
          </a:p>
          <a:p>
            <a:pPr marL="0" indent="0" algn="ctr">
              <a:buNone/>
            </a:pP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Bude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ć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i putem za njim 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č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eznu</a:t>
            </a:r>
            <a:r>
              <a:rPr lang="hr-H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ć</a:t>
            </a:r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" panose="02070603080606020203" pitchFamily="18" charset="0"/>
              </a:rPr>
              <a:t>a</a:t>
            </a:r>
            <a:r>
              <a:rPr lang="hr-HR" dirty="0">
                <a:latin typeface="Bodoni MT" panose="020706030806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8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3C3A7F-1EAE-4B29-AB93-D6B81E3E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81"/>
            <a:ext cx="10515600" cy="2504990"/>
          </a:xfrm>
        </p:spPr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>
                <a:latin typeface="Bodoni MT" panose="02070603080606020203" pitchFamily="18" charset="0"/>
              </a:rPr>
              <a:t>Vuku</a:t>
            </a:r>
            <a:r>
              <a:rPr lang="hr-HR" sz="2400" dirty="0">
                <a:latin typeface="Bodoni MT" panose="02070603080606020203" pitchFamily="18" charset="0"/>
              </a:rPr>
              <a:t>ć</a:t>
            </a:r>
            <a:r>
              <a:rPr lang="hr-HR" dirty="0">
                <a:latin typeface="Bodoni MT" panose="02070603080606020203" pitchFamily="18" charset="0"/>
              </a:rPr>
              <a:t>i kola polako i lijeno</a:t>
            </a:r>
          </a:p>
          <a:p>
            <a:pPr marL="0" indent="0" algn="ctr">
              <a:buNone/>
            </a:pPr>
            <a:r>
              <a:rPr lang="hr-HR" dirty="0">
                <a:latin typeface="Bodoni MT" panose="02070603080606020203" pitchFamily="18" charset="0"/>
              </a:rPr>
              <a:t>Glomazni seoski konji su nosili</a:t>
            </a:r>
          </a:p>
          <a:p>
            <a:pPr marL="0" indent="0" algn="ctr">
              <a:buNone/>
            </a:pPr>
            <a:r>
              <a:rPr lang="hr-HR" dirty="0">
                <a:latin typeface="Bodoni MT" panose="02070603080606020203" pitchFamily="18" charset="0"/>
              </a:rPr>
              <a:t>Konjima grada prvo mlado sijeno.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C47B479-AB3A-44D0-9BD9-46394459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41" y="2329037"/>
            <a:ext cx="6856718" cy="4025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537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">
        <p15:prstTrans prst="prestige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A6C4EB992B041AB40E884027B1BB6" ma:contentTypeVersion="12" ma:contentTypeDescription="Stvaranje novog dokumenta." ma:contentTypeScope="" ma:versionID="f080f6c5f369572f2d25f3202d35ab8c">
  <xsd:schema xmlns:xsd="http://www.w3.org/2001/XMLSchema" xmlns:xs="http://www.w3.org/2001/XMLSchema" xmlns:p="http://schemas.microsoft.com/office/2006/metadata/properties" xmlns:ns2="6fc563e1-4deb-4d1e-9395-a5106313e439" targetNamespace="http://schemas.microsoft.com/office/2006/metadata/properties" ma:root="true" ma:fieldsID="7b695031184d7cebab43997bbd84c217" ns2:_="">
    <xsd:import namespace="6fc563e1-4deb-4d1e-9395-a5106313e4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63e1-4deb-4d1e-9395-a5106313e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1C63D1-323F-4680-BDBA-45647435FC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B3CC2D-EC77-43E4-B58F-CB045115C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c563e1-4deb-4d1e-9395-a5106313e4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381</Words>
  <Application>Microsoft Office PowerPoint</Application>
  <PresentationFormat>Široki zaslon</PresentationFormat>
  <Paragraphs>51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Bodoni MT</vt:lpstr>
      <vt:lpstr>Calibri</vt:lpstr>
      <vt:lpstr>Calibri Light</vt:lpstr>
      <vt:lpstr>Tema sustava Office</vt:lpstr>
      <vt:lpstr>Dobriša Cesarić,  Pjesme </vt:lpstr>
      <vt:lpstr>BIOGRAFIJA – Dobriša Cesarić</vt:lpstr>
      <vt:lpstr>PowerPoint prezentacija</vt:lpstr>
      <vt:lpstr>PowerPoint prezentacija</vt:lpstr>
      <vt:lpstr>PowerPoint prezentacija</vt:lpstr>
      <vt:lpstr>Za svog života napisao je više od stotinu pjesama, a objavio je i nekoliko zbirki:</vt:lpstr>
      <vt:lpstr>Najpoznatije pjesme:</vt:lpstr>
      <vt:lpstr>SIJENO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Dobriša Cesarić,Pjesme</dc:title>
  <dc:creator>Ucenik</dc:creator>
  <cp:lastModifiedBy>Marijana Benić</cp:lastModifiedBy>
  <cp:revision>20</cp:revision>
  <dcterms:created xsi:type="dcterms:W3CDTF">2023-12-22T07:20:20Z</dcterms:created>
  <dcterms:modified xsi:type="dcterms:W3CDTF">2024-05-13T13:16:37Z</dcterms:modified>
</cp:coreProperties>
</file>