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9" r:id="rId10"/>
    <p:sldId id="264" r:id="rId11"/>
    <p:sldId id="267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20" Type="http://schemas.microsoft.com/office/2016/11/relationships/changesInfo" Target="changesInfos/changesInfo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ja Novak" userId="0c4a3e68-93e5-4fff-9b23-df6fab1b02a4" providerId="ADAL" clId="{0A7BCBE0-ED4F-414C-A8C0-260317A04AE8}"/>
    <pc:docChg chg="modSld">
      <pc:chgData name="Lucija Novak" userId="0c4a3e68-93e5-4fff-9b23-df6fab1b02a4" providerId="ADAL" clId="{0A7BCBE0-ED4F-414C-A8C0-260317A04AE8}" dt="2023-11-16T17:59:49.723" v="9" actId="20577"/>
      <pc:docMkLst>
        <pc:docMk/>
      </pc:docMkLst>
      <pc:sldChg chg="modSp">
        <pc:chgData name="Lucija Novak" userId="0c4a3e68-93e5-4fff-9b23-df6fab1b02a4" providerId="ADAL" clId="{0A7BCBE0-ED4F-414C-A8C0-260317A04AE8}" dt="2023-11-16T17:58:57.447" v="2" actId="20577"/>
        <pc:sldMkLst>
          <pc:docMk/>
          <pc:sldMk cId="3175832807" sldId="257"/>
        </pc:sldMkLst>
        <pc:spChg chg="mod">
          <ac:chgData name="Lucija Novak" userId="0c4a3e68-93e5-4fff-9b23-df6fab1b02a4" providerId="ADAL" clId="{0A7BCBE0-ED4F-414C-A8C0-260317A04AE8}" dt="2023-11-16T17:58:57.447" v="2" actId="20577"/>
          <ac:spMkLst>
            <pc:docMk/>
            <pc:sldMk cId="3175832807" sldId="257"/>
            <ac:spMk id="5" creationId="{00000000-0000-0000-0000-000000000000}"/>
          </ac:spMkLst>
        </pc:spChg>
      </pc:sldChg>
      <pc:sldChg chg="modSp">
        <pc:chgData name="Lucija Novak" userId="0c4a3e68-93e5-4fff-9b23-df6fab1b02a4" providerId="ADAL" clId="{0A7BCBE0-ED4F-414C-A8C0-260317A04AE8}" dt="2023-11-16T17:58:52.065" v="1" actId="20577"/>
        <pc:sldMkLst>
          <pc:docMk/>
          <pc:sldMk cId="3921807881" sldId="258"/>
        </pc:sldMkLst>
        <pc:spChg chg="mod">
          <ac:chgData name="Lucija Novak" userId="0c4a3e68-93e5-4fff-9b23-df6fab1b02a4" providerId="ADAL" clId="{0A7BCBE0-ED4F-414C-A8C0-260317A04AE8}" dt="2023-11-16T17:58:52.065" v="1" actId="20577"/>
          <ac:spMkLst>
            <pc:docMk/>
            <pc:sldMk cId="3921807881" sldId="258"/>
            <ac:spMk id="2" creationId="{00000000-0000-0000-0000-000000000000}"/>
          </ac:spMkLst>
        </pc:spChg>
      </pc:sldChg>
      <pc:sldChg chg="modSp">
        <pc:chgData name="Lucija Novak" userId="0c4a3e68-93e5-4fff-9b23-df6fab1b02a4" providerId="ADAL" clId="{0A7BCBE0-ED4F-414C-A8C0-260317A04AE8}" dt="2023-11-16T17:59:04.692" v="3" actId="20577"/>
        <pc:sldMkLst>
          <pc:docMk/>
          <pc:sldMk cId="1290420521" sldId="259"/>
        </pc:sldMkLst>
        <pc:spChg chg="mod">
          <ac:chgData name="Lucija Novak" userId="0c4a3e68-93e5-4fff-9b23-df6fab1b02a4" providerId="ADAL" clId="{0A7BCBE0-ED4F-414C-A8C0-260317A04AE8}" dt="2023-11-16T17:59:04.692" v="3" actId="20577"/>
          <ac:spMkLst>
            <pc:docMk/>
            <pc:sldMk cId="1290420521" sldId="259"/>
            <ac:spMk id="5" creationId="{00000000-0000-0000-0000-000000000000}"/>
          </ac:spMkLst>
        </pc:spChg>
      </pc:sldChg>
      <pc:sldChg chg="modSp">
        <pc:chgData name="Lucija Novak" userId="0c4a3e68-93e5-4fff-9b23-df6fab1b02a4" providerId="ADAL" clId="{0A7BCBE0-ED4F-414C-A8C0-260317A04AE8}" dt="2023-11-16T17:59:14.328" v="4" actId="20577"/>
        <pc:sldMkLst>
          <pc:docMk/>
          <pc:sldMk cId="899016183" sldId="260"/>
        </pc:sldMkLst>
        <pc:spChg chg="mod">
          <ac:chgData name="Lucija Novak" userId="0c4a3e68-93e5-4fff-9b23-df6fab1b02a4" providerId="ADAL" clId="{0A7BCBE0-ED4F-414C-A8C0-260317A04AE8}" dt="2023-11-16T17:59:14.328" v="4" actId="20577"/>
          <ac:spMkLst>
            <pc:docMk/>
            <pc:sldMk cId="899016183" sldId="260"/>
            <ac:spMk id="8" creationId="{00000000-0000-0000-0000-000000000000}"/>
          </ac:spMkLst>
        </pc:spChg>
      </pc:sldChg>
      <pc:sldChg chg="modSp">
        <pc:chgData name="Lucija Novak" userId="0c4a3e68-93e5-4fff-9b23-df6fab1b02a4" providerId="ADAL" clId="{0A7BCBE0-ED4F-414C-A8C0-260317A04AE8}" dt="2023-11-16T17:59:37.430" v="7" actId="20577"/>
        <pc:sldMkLst>
          <pc:docMk/>
          <pc:sldMk cId="2516271126" sldId="261"/>
        </pc:sldMkLst>
        <pc:spChg chg="mod">
          <ac:chgData name="Lucija Novak" userId="0c4a3e68-93e5-4fff-9b23-df6fab1b02a4" providerId="ADAL" clId="{0A7BCBE0-ED4F-414C-A8C0-260317A04AE8}" dt="2023-11-16T17:59:37.430" v="7" actId="20577"/>
          <ac:spMkLst>
            <pc:docMk/>
            <pc:sldMk cId="2516271126" sldId="261"/>
            <ac:spMk id="6" creationId="{00000000-0000-0000-0000-000000000000}"/>
          </ac:spMkLst>
        </pc:spChg>
      </pc:sldChg>
      <pc:sldChg chg="modSp">
        <pc:chgData name="Lucija Novak" userId="0c4a3e68-93e5-4fff-9b23-df6fab1b02a4" providerId="ADAL" clId="{0A7BCBE0-ED4F-414C-A8C0-260317A04AE8}" dt="2023-11-16T17:59:49.723" v="9" actId="20577"/>
        <pc:sldMkLst>
          <pc:docMk/>
          <pc:sldMk cId="2911089732" sldId="263"/>
        </pc:sldMkLst>
        <pc:spChg chg="mod">
          <ac:chgData name="Lucija Novak" userId="0c4a3e68-93e5-4fff-9b23-df6fab1b02a4" providerId="ADAL" clId="{0A7BCBE0-ED4F-414C-A8C0-260317A04AE8}" dt="2023-11-16T17:59:49.723" v="9" actId="20577"/>
          <ac:spMkLst>
            <pc:docMk/>
            <pc:sldMk cId="2911089732" sldId="26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062285-514F-4C9B-B567-139D2DCB1CED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755048-6D33-409B-ABF7-83A8C11C8CF5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200" y="3861048"/>
            <a:ext cx="8291264" cy="2664296"/>
          </a:xfrm>
        </p:spPr>
        <p:txBody>
          <a:bodyPr/>
          <a:lstStyle/>
          <a:p>
            <a:r>
              <a:rPr lang="hr-HR" sz="1800" dirty="0">
                <a:latin typeface="Calibri" pitchFamily="34" charset="0"/>
                <a:cs typeface="Calibri" pitchFamily="34" charset="0"/>
              </a:rPr>
              <a:t>17. studenoga 2023.</a:t>
            </a:r>
          </a:p>
          <a:p>
            <a:endParaRPr lang="hr-HR" sz="1800" dirty="0">
              <a:latin typeface="Calibri" pitchFamily="34" charset="0"/>
              <a:cs typeface="Calibri" pitchFamily="34" charset="0"/>
            </a:endParaRPr>
          </a:p>
          <a:p>
            <a:r>
              <a:rPr lang="hr-HR" sz="1800" dirty="0">
                <a:latin typeface="Calibri" pitchFamily="34" charset="0"/>
                <a:cs typeface="Calibri" pitchFamily="34" charset="0"/>
              </a:rPr>
              <a:t>Autori: Magdalena </a:t>
            </a:r>
            <a:r>
              <a:rPr lang="hr-HR" sz="1800" dirty="0" err="1">
                <a:latin typeface="Calibri" pitchFamily="34" charset="0"/>
                <a:cs typeface="Calibri" pitchFamily="34" charset="0"/>
              </a:rPr>
              <a:t>Žiberna</a:t>
            </a:r>
            <a:endParaRPr lang="hr-HR" sz="1800" dirty="0">
              <a:latin typeface="Calibri" pitchFamily="34" charset="0"/>
              <a:cs typeface="Calibri" pitchFamily="34" charset="0"/>
            </a:endParaRPr>
          </a:p>
          <a:p>
            <a:r>
              <a:rPr lang="hr-HR" sz="1800" dirty="0">
                <a:latin typeface="Calibri" pitchFamily="34" charset="0"/>
                <a:cs typeface="Calibri" pitchFamily="34" charset="0"/>
              </a:rPr>
              <a:t>Iva </a:t>
            </a:r>
            <a:r>
              <a:rPr lang="hr-HR" sz="1800" dirty="0" err="1">
                <a:latin typeface="Calibri" pitchFamily="34" charset="0"/>
                <a:cs typeface="Calibri" pitchFamily="34" charset="0"/>
              </a:rPr>
              <a:t>Žiberna</a:t>
            </a:r>
            <a:r>
              <a:rPr lang="hr-HR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hr-HR" sz="1800" dirty="0">
                <a:latin typeface="Calibri" pitchFamily="34" charset="0"/>
                <a:cs typeface="Calibri" pitchFamily="34" charset="0"/>
              </a:rPr>
              <a:t>Paula </a:t>
            </a:r>
            <a:r>
              <a:rPr lang="hr-HR" sz="1800" dirty="0" err="1">
                <a:latin typeface="Calibri" pitchFamily="34" charset="0"/>
                <a:cs typeface="Calibri" pitchFamily="34" charset="0"/>
              </a:rPr>
              <a:t>Panijan</a:t>
            </a:r>
            <a:endParaRPr lang="hr-HR" sz="1800" dirty="0">
              <a:latin typeface="Calibri" pitchFamily="34" charset="0"/>
              <a:cs typeface="Calibri" pitchFamily="34" charset="0"/>
            </a:endParaRPr>
          </a:p>
          <a:p>
            <a:r>
              <a:rPr lang="hr-HR" sz="1800" dirty="0">
                <a:latin typeface="Calibri" pitchFamily="34" charset="0"/>
                <a:cs typeface="Calibri" pitchFamily="34" charset="0"/>
              </a:rPr>
              <a:t>Anja </a:t>
            </a:r>
            <a:r>
              <a:rPr lang="hr-HR" sz="1800" dirty="0" err="1">
                <a:latin typeface="Calibri" pitchFamily="34" charset="0"/>
                <a:cs typeface="Calibri" pitchFamily="34" charset="0"/>
              </a:rPr>
              <a:t>Bobek</a:t>
            </a:r>
            <a:endParaRPr lang="hr-HR" sz="1800" dirty="0">
              <a:latin typeface="Calibri" pitchFamily="34" charset="0"/>
              <a:cs typeface="Calibri" pitchFamily="34" charset="0"/>
            </a:endParaRPr>
          </a:p>
          <a:p>
            <a:r>
              <a:rPr lang="hr-HR" sz="1800" dirty="0">
                <a:latin typeface="Calibri" pitchFamily="34" charset="0"/>
                <a:cs typeface="Calibri" pitchFamily="34" charset="0"/>
              </a:rPr>
              <a:t>Ana Obradović 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7200" b="1" dirty="0">
                <a:latin typeface="Calibri" pitchFamily="34" charset="0"/>
                <a:cs typeface="Calibri" pitchFamily="34" charset="0"/>
              </a:rPr>
              <a:t>SJEĆANJE NA VUKOVAR </a:t>
            </a:r>
            <a:endParaRPr lang="en-GB" sz="7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1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441160" cy="6944086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Tijekom opsade Vukovara vukovarska je bolnica bila pod stalnom neprijateljskom vatrom, unatoč velikom crvenom križu koji je postavljen na krov bolnice, signalizirao je neprijateljskom zrakoplovstvu da je riječ o mjestu zaštićenih osoba koje ne sudjeluju u ratu.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Unatoč tomu tijekom opsade grada na krug bolnice svakodnevno su padali projektili, medicinsko osoblje i pacijenti su zbog toga premješteni u podrum bolnice gdje liječnici radili u neadekvatnim uvjetima i bez medicinske opreme.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latin typeface="Calibri" pitchFamily="34" charset="0"/>
                <a:cs typeface="Calibri" pitchFamily="34" charset="0"/>
              </a:rPr>
              <a:t>VUKOVARSKA BOLNICA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4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teksta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Spomen zid u bolnici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3816424" cy="2736304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8" y="2810793"/>
            <a:ext cx="4038600" cy="2695326"/>
          </a:xfrm>
        </p:spPr>
      </p:pic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zervirano mjesto teksta 10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Bolnička soba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6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3" y="-21206"/>
            <a:ext cx="10399549" cy="6879206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Ovčara je mjesto najvećeg zločina u Domovinskom ratu, gdje se dogodio masovni pokolj civila iz Vukovarske bolnice 20. studenog 1991. godine.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Ubijeni na Ovčari bili su u dobi od 16 do 76 godina, a najmlađa žrtva Igor Kačić rođen je 1975. u Vukovaru.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Na Ovčari je ubijena žena Ružica </a:t>
            </a:r>
            <a:r>
              <a:rPr lang="hr-HR" sz="2400" dirty="0" err="1">
                <a:latin typeface="Calibri" pitchFamily="34" charset="0"/>
                <a:cs typeface="Calibri" pitchFamily="34" charset="0"/>
              </a:rPr>
              <a:t>Markobašić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koja je imala 32 godine i bila je u 6. mjesecu trudnoće, ona je krvnike molila za svoj život i za život svojega nerođenoga djeteta, no međutim oni nisu imali milosti pa su je vrlo okrutno ubili.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latin typeface="Calibri" pitchFamily="34" charset="0"/>
                <a:cs typeface="Calibri" pitchFamily="34" charset="0"/>
              </a:rPr>
              <a:t>OVČARA 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80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2800" dirty="0">
                <a:latin typeface="Calibri" pitchFamily="34" charset="0"/>
                <a:cs typeface="Calibri" pitchFamily="34" charset="0"/>
              </a:rPr>
              <a:t>Vukovarska stratišta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4046488" cy="2376264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600400" cy="2356856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sz="2800" dirty="0">
                <a:latin typeface="Calibri" pitchFamily="34" charset="0"/>
                <a:cs typeface="Calibri" pitchFamily="34" charset="0"/>
              </a:rPr>
              <a:t>Spomen obilježje Ovčara</a:t>
            </a:r>
            <a:endParaRPr lang="en-GB" sz="28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1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022524" cy="6851140"/>
          </a:xfrm>
          <a:prstGeom prst="rect">
            <a:avLst/>
          </a:prstGeom>
        </p:spPr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305800" cy="1981200"/>
          </a:xfrm>
        </p:spPr>
        <p:txBody>
          <a:bodyPr/>
          <a:lstStyle/>
          <a:p>
            <a:r>
              <a:rPr lang="hr-HR" sz="6600" b="1" dirty="0">
                <a:latin typeface="Calibri" pitchFamily="34" charset="0"/>
                <a:cs typeface="Calibri" pitchFamily="34" charset="0"/>
              </a:rPr>
              <a:t>HVALA NA POZORNOSTI!</a:t>
            </a:r>
            <a:endParaRPr lang="en-GB" sz="6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" y="0"/>
            <a:ext cx="9132255" cy="6858000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Dan sjećanja na žrtvu Vukovara 1991. godine obilježava se 18. studenoga.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Republika Hrvatska danas obilježava taj dan pod </a:t>
            </a:r>
            <a:r>
              <a:rPr lang="hr-HR" sz="2400">
                <a:latin typeface="Calibri" pitchFamily="34" charset="0"/>
                <a:cs typeface="Calibri" pitchFamily="34" charset="0"/>
              </a:rPr>
              <a:t>sloganom „vukovar 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– mjesto posebnog pijeteta“ kako bi se poklonilo žrtvama i s pijetetom odala počast.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Dan sjećanja na žrtve Domovinskog rata i Dan sjećanja na žrtvu Vukovara i </a:t>
            </a:r>
            <a:r>
              <a:rPr lang="hr-HR" sz="2400" dirty="0" err="1">
                <a:latin typeface="Calibri" pitchFamily="34" charset="0"/>
                <a:cs typeface="Calibri" pitchFamily="34" charset="0"/>
              </a:rPr>
              <a:t>Škabrnje</a:t>
            </a:r>
            <a:r>
              <a:rPr lang="hr-HR" sz="2400" dirty="0">
                <a:latin typeface="Calibri" pitchFamily="34" charset="0"/>
                <a:cs typeface="Calibri" pitchFamily="34" charset="0"/>
              </a:rPr>
              <a:t> obilježavamo 18. studenoga  na dan pada grada Vukovara.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92088"/>
          </a:xfrm>
        </p:spPr>
        <p:txBody>
          <a:bodyPr>
            <a:normAutofit fontScale="90000"/>
          </a:bodyPr>
          <a:lstStyle/>
          <a:p>
            <a:br>
              <a:rPr lang="hr-HR" dirty="0">
                <a:effectLst/>
              </a:rPr>
            </a:br>
            <a:br>
              <a:rPr lang="hr-HR" b="1" dirty="0">
                <a:effectLst/>
              </a:rPr>
            </a:br>
            <a:br>
              <a:rPr lang="hr-HR" dirty="0">
                <a:effectLst/>
              </a:rPr>
            </a:br>
            <a:r>
              <a:rPr lang="hr-HR" sz="4900" b="1" dirty="0">
                <a:effectLst/>
                <a:latin typeface="Calibri" pitchFamily="34" charset="0"/>
                <a:cs typeface="Calibri" pitchFamily="34" charset="0"/>
              </a:rPr>
              <a:t>VUKOVAR  - MJESTO POSEBNOG PIJETETA</a:t>
            </a:r>
            <a:endParaRPr lang="en-GB" sz="49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0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latin typeface="Calibri" pitchFamily="34" charset="0"/>
                <a:cs typeface="Calibri" pitchFamily="34" charset="0"/>
              </a:rPr>
              <a:t>GEOGRAFSKI POLOŽAJ VUKOVARA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870966" cy="3744416"/>
          </a:xfrm>
        </p:spPr>
      </p:pic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39248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Vukovar je grad u Hrvatskoj, na istoku Slavonije. Najveća je hrvatska riječna luka na Dunavu u hrvatskome dijelu Srijema.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Zapadni dio grada - Novi Vukovar s Borovo-naseljem u nizini je lijeve obale Vuke.</a:t>
            </a:r>
          </a:p>
          <a:p>
            <a:pPr marL="0" indent="0">
              <a:buNone/>
            </a:pPr>
            <a:r>
              <a:rPr lang="hr-HR" sz="2400" dirty="0">
                <a:latin typeface="Calibri" pitchFamily="34" charset="0"/>
                <a:cs typeface="Calibri" pitchFamily="34" charset="0"/>
              </a:rPr>
              <a:t>Vukovar ima granični položaj na Dunavu prema Vojvodini u </a:t>
            </a:r>
            <a:r>
              <a:rPr lang="hr-HR" sz="2400">
                <a:latin typeface="Calibri" pitchFamily="34" charset="0"/>
                <a:cs typeface="Calibri" pitchFamily="34" charset="0"/>
              </a:rPr>
              <a:t>Republici Srbiji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3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1440160"/>
          </a:xfrm>
        </p:spPr>
        <p:txBody>
          <a:bodyPr/>
          <a:lstStyle/>
          <a:p>
            <a:r>
              <a:rPr lang="hr-HR" sz="20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Vukovarski vodotroranj </a:t>
            </a:r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simbol je tromjesečne opsade grada, simbol otpora i hrabrosti</a:t>
            </a:r>
          </a:p>
          <a:p>
            <a:endParaRPr lang="en-GB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3384376" cy="3947479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672409" cy="3906729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>
                <a:latin typeface="Calibri" pitchFamily="34" charset="0"/>
                <a:cs typeface="Calibri" pitchFamily="34" charset="0"/>
              </a:rPr>
              <a:t>SIMBOLI VUKOVARA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zervirano mjesto teksta 6"/>
          <p:cNvSpPr>
            <a:spLocks noGrp="1"/>
          </p:cNvSpPr>
          <p:nvPr>
            <p:ph type="body" idx="3"/>
          </p:nvPr>
        </p:nvSpPr>
        <p:spPr>
          <a:xfrm>
            <a:off x="4748052" y="1484784"/>
            <a:ext cx="4388296" cy="762000"/>
          </a:xfrm>
        </p:spPr>
        <p:txBody>
          <a:bodyPr/>
          <a:lstStyle/>
          <a:p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Križ je podignut u čast svim poginulim braniteljima za </a:t>
            </a:r>
          </a:p>
          <a:p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slobodu Hrvatske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2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4644008" y="1340768"/>
            <a:ext cx="4040188" cy="1482080"/>
          </a:xfrm>
        </p:spPr>
        <p:txBody>
          <a:bodyPr/>
          <a:lstStyle/>
          <a:p>
            <a:r>
              <a:rPr lang="hr-HR" sz="2000" b="0" dirty="0">
                <a:latin typeface="Calibri" pitchFamily="34" charset="0"/>
                <a:cs typeface="Calibri" pitchFamily="34" charset="0"/>
              </a:rPr>
              <a:t> </a:t>
            </a:r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“MCDRV</a:t>
            </a:r>
            <a:r>
              <a:rPr lang="vi-VN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brine se o održavanju</a:t>
            </a:r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sjećanja na Domovinski rat, očuvanju i edukaciji učenika o povijesnoj važnosti ratnih događanja</a:t>
            </a:r>
            <a:r>
              <a:rPr lang="vi-VN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sz="1600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3725115" cy="2682368"/>
          </a:xfrm>
        </p:spPr>
      </p:pic>
      <p:pic>
        <p:nvPicPr>
          <p:cNvPr id="11" name="Rezervirano mjesto sadržaja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96" y="2924944"/>
            <a:ext cx="4070452" cy="2664296"/>
          </a:xfr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>
                <a:latin typeface="Calibri" pitchFamily="34" charset="0"/>
                <a:cs typeface="Calibri" pitchFamily="34" charset="0"/>
              </a:rPr>
              <a:t>SIMBOLI VUKOVARA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3"/>
          </p:nvPr>
        </p:nvSpPr>
        <p:spPr>
          <a:xfrm>
            <a:off x="467544" y="1628800"/>
            <a:ext cx="4040188" cy="936104"/>
          </a:xfrm>
        </p:spPr>
        <p:txBody>
          <a:bodyPr/>
          <a:lstStyle/>
          <a:p>
            <a:r>
              <a:rPr lang="hr-HR" sz="20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Neoboična </a:t>
            </a:r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posuda u obliku jarebice postala je ikona hrvatske arheologije.</a:t>
            </a:r>
            <a:r>
              <a:rPr lang="vi-VN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r-HR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vi-VN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ronađena je 1938. godine te pripada Vučedolskoj kulturi.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21920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Calibri" pitchFamily="34" charset="0"/>
                <a:cs typeface="Calibri" pitchFamily="34" charset="0"/>
              </a:rPr>
              <a:t>Siniša </a:t>
            </a:r>
            <a:r>
              <a:rPr lang="hr-HR" sz="3200" b="1" dirty="0" err="1">
                <a:latin typeface="Calibri" pitchFamily="34" charset="0"/>
                <a:cs typeface="Calibri" pitchFamily="34" charset="0"/>
              </a:rPr>
              <a:t>Glavašević</a:t>
            </a:r>
            <a:r>
              <a:rPr lang="hr-HR" sz="3200" b="1" dirty="0">
                <a:latin typeface="Calibri" pitchFamily="34" charset="0"/>
                <a:cs typeface="Calibri" pitchFamily="34" charset="0"/>
              </a:rPr>
              <a:t>                  Vesna Bosanac</a:t>
            </a:r>
            <a:endParaRPr lang="en-GB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872"/>
            <a:ext cx="4059238" cy="3024336"/>
          </a:xfrm>
        </p:spPr>
      </p:pic>
    </p:spTree>
    <p:extLst>
      <p:ext uri="{BB962C8B-B14F-4D97-AF65-F5344CB8AC3E}">
        <p14:creationId xmlns:p14="http://schemas.microsoft.com/office/powerpoint/2010/main" val="29648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>
                <a:latin typeface="Calibri" pitchFamily="34" charset="0"/>
                <a:cs typeface="Calibri" pitchFamily="34" charset="0"/>
              </a:rPr>
              <a:t>Siniša Glavšević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>
                <a:latin typeface="Calibri" pitchFamily="34" charset="0"/>
                <a:cs typeface="Calibri" pitchFamily="34" charset="0"/>
              </a:rPr>
              <a:t>Bio je hrvatski novinar i publicist kojega su ubile srpske paravojne postrojbe tijekom bitke za Vukovar. Smatra se simbolom hrvatskog ratnog novinarstva te jednim od heroja Domovinskog rata.</a:t>
            </a:r>
          </a:p>
          <a:p>
            <a:pPr marL="0" indent="0">
              <a:buNone/>
            </a:pPr>
            <a:r>
              <a:rPr lang="hr-HR" sz="2200" dirty="0">
                <a:latin typeface="Calibri" pitchFamily="34" charset="0"/>
                <a:cs typeface="Calibri" pitchFamily="34" charset="0"/>
              </a:rPr>
              <a:t>Matica hrvatska u Zagrebu posmrtno je 1992. godine izdala </a:t>
            </a:r>
            <a:r>
              <a:rPr lang="hr-HR" sz="2200" dirty="0" err="1">
                <a:latin typeface="Calibri" pitchFamily="34" charset="0"/>
                <a:cs typeface="Calibri" pitchFamily="34" charset="0"/>
              </a:rPr>
              <a:t>Sinišinu</a:t>
            </a:r>
            <a:r>
              <a:rPr lang="hr-HR" sz="2200" dirty="0">
                <a:latin typeface="Calibri" pitchFamily="34" charset="0"/>
                <a:cs typeface="Calibri" pitchFamily="34" charset="0"/>
              </a:rPr>
              <a:t> zbirku </a:t>
            </a:r>
            <a:r>
              <a:rPr lang="hr-HR" sz="2200" i="1" u="sng" dirty="0">
                <a:latin typeface="Calibri" pitchFamily="34" charset="0"/>
                <a:cs typeface="Calibri" pitchFamily="34" charset="0"/>
              </a:rPr>
              <a:t>Priče iz Vukovara.</a:t>
            </a:r>
            <a:endParaRPr lang="en-GB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>
                <a:latin typeface="Calibri" pitchFamily="34" charset="0"/>
                <a:cs typeface="Calibri" pitchFamily="34" charset="0"/>
              </a:rPr>
              <a:t>DVA LICA JEDNOG GRADA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>
                <a:latin typeface="Calibri" pitchFamily="34" charset="0"/>
                <a:cs typeface="Calibri" pitchFamily="34" charset="0"/>
              </a:rPr>
              <a:t>Vesna Bosanac 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>
                <a:latin typeface="Calibri" pitchFamily="34" charset="0"/>
                <a:cs typeface="Calibri" pitchFamily="34" charset="0"/>
              </a:rPr>
              <a:t>Cijelo vrijeme opsade Vesna Bosanac je zajedno s ostalim liječnicima činila nadljudske napore kako bi pomagala ranjenima i bolesnima. </a:t>
            </a:r>
          </a:p>
          <a:p>
            <a:pPr marL="0" indent="0">
              <a:buNone/>
            </a:pPr>
            <a:r>
              <a:rPr lang="pl-PL" sz="2200" dirty="0">
                <a:latin typeface="Calibri" pitchFamily="34" charset="0"/>
                <a:cs typeface="Calibri" pitchFamily="34" charset="0"/>
              </a:rPr>
              <a:t> U to vrijeme je podrum postao jedan od najvećih skloništa za Vukovarce, </a:t>
            </a:r>
            <a:r>
              <a:rPr lang="hr-HR" sz="2200" dirty="0">
                <a:latin typeface="Calibri" pitchFamily="34" charset="0"/>
                <a:cs typeface="Calibri" pitchFamily="34" charset="0"/>
              </a:rPr>
              <a:t> ostavila je neizbrisiv trag u modernoj povijesti tog grada. </a:t>
            </a:r>
            <a:endParaRPr lang="en-GB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7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b="1" dirty="0">
                <a:latin typeface="Calibri" pitchFamily="34" charset="0"/>
                <a:cs typeface="Calibri" pitchFamily="34" charset="0"/>
              </a:rPr>
              <a:t>Bitka za Vukovar</a:t>
            </a:r>
            <a:r>
              <a:rPr lang="hr-HR" sz="2200" dirty="0">
                <a:latin typeface="Calibri" pitchFamily="34" charset="0"/>
                <a:cs typeface="Calibri" pitchFamily="34" charset="0"/>
              </a:rPr>
              <a:t>, također i </a:t>
            </a:r>
            <a:r>
              <a:rPr lang="hr-HR" sz="2200" b="1" dirty="0">
                <a:latin typeface="Calibri" pitchFamily="34" charset="0"/>
                <a:cs typeface="Calibri" pitchFamily="34" charset="0"/>
              </a:rPr>
              <a:t>Obrana Vukovara </a:t>
            </a:r>
            <a:r>
              <a:rPr lang="hr-HR" sz="2200" dirty="0">
                <a:latin typeface="Calibri" pitchFamily="34" charset="0"/>
                <a:cs typeface="Calibri" pitchFamily="34" charset="0"/>
              </a:rPr>
              <a:t>i </a:t>
            </a:r>
            <a:r>
              <a:rPr lang="hr-HR" sz="2200" b="1" dirty="0">
                <a:latin typeface="Calibri" pitchFamily="34" charset="0"/>
                <a:cs typeface="Calibri" pitchFamily="34" charset="0"/>
              </a:rPr>
              <a:t>Opsada Vukovara</a:t>
            </a:r>
            <a:r>
              <a:rPr lang="hr-HR" sz="2200" dirty="0">
                <a:latin typeface="Calibri" pitchFamily="34" charset="0"/>
                <a:cs typeface="Calibri" pitchFamily="34" charset="0"/>
              </a:rPr>
              <a:t>, bila je najveća bitka </a:t>
            </a:r>
            <a:r>
              <a:rPr lang="hr-HR" sz="2200">
                <a:latin typeface="Calibri" pitchFamily="34" charset="0"/>
                <a:cs typeface="Calibri" pitchFamily="34" charset="0"/>
              </a:rPr>
              <a:t>u domovinskom </a:t>
            </a:r>
            <a:r>
              <a:rPr lang="hr-HR" sz="2200" dirty="0">
                <a:latin typeface="Calibri" pitchFamily="34" charset="0"/>
                <a:cs typeface="Calibri" pitchFamily="34" charset="0"/>
              </a:rPr>
              <a:t>ratu.</a:t>
            </a:r>
          </a:p>
          <a:p>
            <a:pPr marL="0" indent="0">
              <a:buNone/>
            </a:pPr>
            <a:r>
              <a:rPr lang="hr-HR" sz="2200" dirty="0">
                <a:latin typeface="Calibri" pitchFamily="34" charset="0"/>
                <a:cs typeface="Calibri" pitchFamily="34" charset="0"/>
              </a:rPr>
              <a:t>To je bila 87-dnevna opsada hrvatskoga grada Vukovara koju je uspostavila Jugoslavenska narodna armija, uz pomoć srbijanskih paravojnih snaga od kolovoza do studenoga 1991. godine tijekom Domovinskoga rata. </a:t>
            </a:r>
          </a:p>
          <a:p>
            <a:pPr marL="0" indent="0">
              <a:buNone/>
            </a:pPr>
            <a:r>
              <a:rPr lang="hr-HR" sz="2200" dirty="0">
                <a:latin typeface="Calibri" pitchFamily="34" charset="0"/>
                <a:cs typeface="Calibri" pitchFamily="34" charset="0"/>
              </a:rPr>
              <a:t>Bitka je završena porazom mjesnoga Zbora narodne garde, brojnim umorstvima i velikim razaranjem Vukovara te progonom hrvatskog stanovništva.</a:t>
            </a:r>
          </a:p>
          <a:p>
            <a:pPr marL="0" indent="0">
              <a:buNone/>
            </a:pPr>
            <a:r>
              <a:rPr lang="hr-HR" sz="2200" dirty="0">
                <a:latin typeface="Calibri" pitchFamily="34" charset="0"/>
                <a:cs typeface="Calibri" pitchFamily="34" charset="0"/>
              </a:rPr>
              <a:t>Vukovar je branilo oko 1800 pripadnika Zbora narodne garde i policije te dragovoljaca HOS-a.</a:t>
            </a:r>
            <a:endParaRPr lang="en-GB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 </a:t>
            </a:r>
            <a:r>
              <a:rPr lang="hr-HR" sz="4400" b="1" dirty="0">
                <a:latin typeface="Calibri" pitchFamily="34" charset="0"/>
                <a:cs typeface="Calibri" pitchFamily="34" charset="0"/>
              </a:rPr>
              <a:t>BITKA ZA VUKOVAR 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8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r="13215"/>
          <a:stretch>
            <a:fillRect/>
          </a:stretch>
        </p:blipFill>
        <p:spPr>
          <a:xfrm>
            <a:off x="179512" y="476672"/>
            <a:ext cx="6467897" cy="597666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latin typeface="Calibri" pitchFamily="34" charset="0"/>
                <a:cs typeface="Calibri" pitchFamily="34" charset="0"/>
              </a:rPr>
              <a:t>Karta završnih borbenih djelovanja u Bitci za Vukovar</a:t>
            </a:r>
            <a:endParaRPr lang="en-GB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2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244</TotalTime>
  <Words>485</Words>
  <Application>Microsoft Office PowerPoint</Application>
  <PresentationFormat>Prikaz na zaslonu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Papir</vt:lpstr>
      <vt:lpstr>SJEĆANJE NA VUKOVAR </vt:lpstr>
      <vt:lpstr>   VUKOVAR  - MJESTO POSEBNOG PIJETETA</vt:lpstr>
      <vt:lpstr>GEOGRAFSKI POLOŽAJ VUKOVARA</vt:lpstr>
      <vt:lpstr>SIMBOLI VUKOVARA</vt:lpstr>
      <vt:lpstr>SIMBOLI VUKOVARA</vt:lpstr>
      <vt:lpstr>Siniša Glavašević                  Vesna Bosanac</vt:lpstr>
      <vt:lpstr>DVA LICA JEDNOG GRADA</vt:lpstr>
      <vt:lpstr> BITKA ZA VUKOVAR </vt:lpstr>
      <vt:lpstr>PowerPoint prezentacija</vt:lpstr>
      <vt:lpstr>VUKOVARSKA BOLNICA</vt:lpstr>
      <vt:lpstr>PowerPoint prezentacija</vt:lpstr>
      <vt:lpstr>OVČARA </vt:lpstr>
      <vt:lpstr>PowerPoint prezentacija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SJEĆANJE NA VUKOVAR</dc:title>
  <dc:creator>Marijana Obradović</dc:creator>
  <cp:lastModifiedBy>Lucija Novak</cp:lastModifiedBy>
  <cp:revision>22</cp:revision>
  <dcterms:created xsi:type="dcterms:W3CDTF">2023-11-15T14:58:49Z</dcterms:created>
  <dcterms:modified xsi:type="dcterms:W3CDTF">2023-11-16T17:59:52Z</dcterms:modified>
</cp:coreProperties>
</file>